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6"/>
  </p:notesMasterIdLst>
  <p:sldIdLst>
    <p:sldId id="265" r:id="rId2"/>
    <p:sldId id="338" r:id="rId3"/>
    <p:sldId id="310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330" r:id="rId12"/>
    <p:sldId id="339" r:id="rId13"/>
    <p:sldId id="341" r:id="rId14"/>
    <p:sldId id="315" r:id="rId15"/>
  </p:sldIdLst>
  <p:sldSz cx="9144000" cy="5143500" type="screen16x9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60"/>
    <a:srgbClr val="0E86D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8093" autoAdjust="0"/>
    <p:restoredTop sz="97834" autoAdjust="0"/>
  </p:normalViewPr>
  <p:slideViewPr>
    <p:cSldViewPr>
      <p:cViewPr>
        <p:scale>
          <a:sx n="100" d="100"/>
          <a:sy n="100" d="100"/>
        </p:scale>
        <p:origin x="-822" y="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716818-7ABD-4AFB-A929-D0659E6A265E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B8BD967-1443-4711-BF1D-24A7A20260B1}">
      <dgm:prSet phldrT="[Текст]" custT="1"/>
      <dgm:spPr/>
      <dgm:t>
        <a:bodyPr/>
        <a:lstStyle/>
        <a:p>
          <a:pPr>
            <a:lnSpc>
              <a:spcPts val="800"/>
            </a:lnSpc>
            <a:spcAft>
              <a:spcPct val="35000"/>
            </a:spcAft>
          </a:pPr>
          <a:r>
            <a:rPr lang="ru-RU" sz="1000" b="1" u="sng" dirty="0" smtClean="0">
              <a:solidFill>
                <a:srgbClr val="00B050"/>
              </a:solidFill>
            </a:rPr>
            <a:t>Электронная система:</a:t>
          </a:r>
          <a:endParaRPr lang="ru-RU" sz="1000" b="1" dirty="0" smtClean="0">
            <a:solidFill>
              <a:schemeClr val="accent5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>
            <a:lnSpc>
              <a:spcPts val="1000"/>
            </a:lnSpc>
            <a:spcAft>
              <a:spcPts val="0"/>
            </a:spcAft>
          </a:pPr>
          <a:r>
            <a:rPr lang="ru-RU" sz="10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ru-RU" sz="9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формирует на ЛС работника информацию о ПК </a:t>
          </a:r>
          <a:r>
            <a:rPr lang="ru-RU" sz="900" b="1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(пользовательская операция)</a:t>
          </a:r>
        </a:p>
        <a:p>
          <a:pPr>
            <a:lnSpc>
              <a:spcPts val="1000"/>
            </a:lnSpc>
            <a:spcAft>
              <a:spcPts val="0"/>
            </a:spcAft>
          </a:pPr>
          <a:r>
            <a:rPr lang="ru-RU" sz="9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-делает выборку работников на ПК</a:t>
          </a:r>
        </a:p>
        <a:p>
          <a:pPr>
            <a:lnSpc>
              <a:spcPts val="1000"/>
            </a:lnSpc>
            <a:spcAft>
              <a:spcPts val="0"/>
            </a:spcAft>
          </a:pPr>
          <a:r>
            <a:rPr lang="ru-RU" sz="9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-присваивает уникальный номер  </a:t>
          </a:r>
        </a:p>
        <a:p>
          <a:pPr>
            <a:lnSpc>
              <a:spcPts val="800"/>
            </a:lnSpc>
            <a:spcAft>
              <a:spcPct val="35000"/>
            </a:spcAft>
          </a:pPr>
          <a:r>
            <a:rPr lang="ru-RU" sz="1000" b="1" u="sng" dirty="0" smtClean="0">
              <a:solidFill>
                <a:srgbClr val="00B050"/>
              </a:solidFill>
            </a:rPr>
            <a:t>Работник образования:</a:t>
          </a:r>
        </a:p>
        <a:p>
          <a:pPr>
            <a:lnSpc>
              <a:spcPts val="800"/>
            </a:lnSpc>
            <a:spcAft>
              <a:spcPct val="35000"/>
            </a:spcAft>
          </a:pPr>
          <a:r>
            <a:rPr lang="ru-RU" sz="1000" b="1" u="none" dirty="0" smtClean="0">
              <a:solidFill>
                <a:schemeClr val="accent5">
                  <a:lumMod val="50000"/>
                </a:schemeClr>
              </a:solidFill>
            </a:rPr>
            <a:t>-</a:t>
          </a:r>
          <a:r>
            <a:rPr lang="ru-RU" sz="900" b="1" u="none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заполняет анкету с указанием актуальных проблем, форм обучения</a:t>
          </a:r>
          <a:endParaRPr lang="ru-RU" sz="900" u="none" dirty="0">
            <a:solidFill>
              <a:schemeClr val="accent5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09C71D63-125C-43F8-9A94-8B6BCD466B46}" type="parTrans" cxnId="{CA011D50-33BC-4444-A02F-6B85312C50FB}">
      <dgm:prSet/>
      <dgm:spPr/>
      <dgm:t>
        <a:bodyPr/>
        <a:lstStyle/>
        <a:p>
          <a:endParaRPr lang="ru-RU"/>
        </a:p>
      </dgm:t>
    </dgm:pt>
    <dgm:pt modelId="{A349A624-AF9F-48A5-991D-30DC2956B00F}" type="sibTrans" cxnId="{CA011D50-33BC-4444-A02F-6B85312C50FB}">
      <dgm:prSet/>
      <dgm:spPr/>
      <dgm:t>
        <a:bodyPr/>
        <a:lstStyle/>
        <a:p>
          <a:endParaRPr lang="ru-RU"/>
        </a:p>
      </dgm:t>
    </dgm:pt>
    <dgm:pt modelId="{7BCB49B4-BA13-4D61-866E-8B720E36D1E0}">
      <dgm:prSet phldrT="[Текст]" custT="1"/>
      <dgm:spPr/>
      <dgm:t>
        <a:bodyPr/>
        <a:lstStyle/>
        <a:p>
          <a:pPr>
            <a:lnSpc>
              <a:spcPct val="90000"/>
            </a:lnSpc>
          </a:pPr>
          <a:r>
            <a:rPr lang="ru-RU" sz="1000" b="1" u="sng" dirty="0" smtClean="0">
              <a:solidFill>
                <a:srgbClr val="00B050"/>
              </a:solidFill>
            </a:rPr>
            <a:t>МОиН РТ:</a:t>
          </a:r>
        </a:p>
        <a:p>
          <a:pPr>
            <a:lnSpc>
              <a:spcPts val="1000"/>
            </a:lnSpc>
          </a:pPr>
          <a:r>
            <a:rPr lang="ru-RU" sz="10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ru-RU" sz="9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устанавливает приоритеты планового ПК</a:t>
          </a:r>
        </a:p>
        <a:p>
          <a:pPr>
            <a:lnSpc>
              <a:spcPts val="1000"/>
            </a:lnSpc>
          </a:pPr>
          <a:r>
            <a:rPr lang="ru-RU" sz="9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-объявляет о начале экспертизы</a:t>
          </a:r>
        </a:p>
        <a:p>
          <a:pPr>
            <a:lnSpc>
              <a:spcPts val="1000"/>
            </a:lnSpc>
          </a:pPr>
          <a:r>
            <a:rPr lang="ru-RU" sz="1000" b="1" u="sng" dirty="0" smtClean="0">
              <a:solidFill>
                <a:srgbClr val="00B050"/>
              </a:solidFill>
            </a:rPr>
            <a:t>Обучающая организация</a:t>
          </a:r>
          <a:r>
            <a:rPr lang="ru-RU" sz="1000" b="1" dirty="0" smtClean="0">
              <a:solidFill>
                <a:schemeClr val="tx2">
                  <a:lumMod val="50000"/>
                </a:schemeClr>
              </a:solidFill>
            </a:rPr>
            <a:t>:</a:t>
          </a:r>
          <a:endParaRPr lang="ru-RU" sz="1000" b="1" dirty="0" smtClean="0">
            <a:solidFill>
              <a:schemeClr val="accent5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>
            <a:lnSpc>
              <a:spcPts val="1000"/>
            </a:lnSpc>
          </a:pPr>
          <a:r>
            <a:rPr lang="ru-RU" sz="9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разрабатывает программы (модулей) и передает их на экспертизу</a:t>
          </a:r>
        </a:p>
        <a:p>
          <a:pPr>
            <a:lnSpc>
              <a:spcPts val="1000"/>
            </a:lnSpc>
          </a:pPr>
          <a:endParaRPr lang="ru-RU" sz="900" dirty="0"/>
        </a:p>
      </dgm:t>
    </dgm:pt>
    <dgm:pt modelId="{11869D6C-B949-40D0-A9A5-DCBE0B2DC33F}" type="parTrans" cxnId="{52409570-A040-464D-A249-CDC344636246}">
      <dgm:prSet/>
      <dgm:spPr/>
      <dgm:t>
        <a:bodyPr/>
        <a:lstStyle/>
        <a:p>
          <a:endParaRPr lang="ru-RU"/>
        </a:p>
      </dgm:t>
    </dgm:pt>
    <dgm:pt modelId="{B03F2AB3-77DC-4895-B18F-98733C913477}" type="sibTrans" cxnId="{52409570-A040-464D-A249-CDC344636246}">
      <dgm:prSet/>
      <dgm:spPr/>
      <dgm:t>
        <a:bodyPr/>
        <a:lstStyle/>
        <a:p>
          <a:endParaRPr lang="ru-RU"/>
        </a:p>
      </dgm:t>
    </dgm:pt>
    <dgm:pt modelId="{A93DDE02-516A-46AF-9FD9-FFE9D2DF9108}">
      <dgm:prSet phldrT="[Текст]" custT="1"/>
      <dgm:spPr/>
      <dgm:t>
        <a:bodyPr/>
        <a:lstStyle/>
        <a:p>
          <a:pPr>
            <a:lnSpc>
              <a:spcPts val="1200"/>
            </a:lnSpc>
          </a:pPr>
          <a:r>
            <a:rPr lang="ru-RU" sz="10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ru-RU" sz="9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посткурсовое сопровождение (методический коучинг, мониторинговые исследования</a:t>
          </a:r>
          <a:r>
            <a:rPr lang="ru-RU" sz="10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)</a:t>
          </a:r>
        </a:p>
        <a:p>
          <a:pPr>
            <a:lnSpc>
              <a:spcPts val="1200"/>
            </a:lnSpc>
          </a:pPr>
          <a:r>
            <a:rPr lang="ru-RU" sz="10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- внешняя система оценки качества</a:t>
          </a:r>
          <a:endParaRPr lang="ru-RU" sz="1000" dirty="0"/>
        </a:p>
      </dgm:t>
    </dgm:pt>
    <dgm:pt modelId="{26F24DF5-0601-49D8-8A7C-FF7F54243ABC}" type="parTrans" cxnId="{140EB721-B281-4001-944E-82E4F9E5E83B}">
      <dgm:prSet/>
      <dgm:spPr/>
      <dgm:t>
        <a:bodyPr/>
        <a:lstStyle/>
        <a:p>
          <a:endParaRPr lang="ru-RU"/>
        </a:p>
      </dgm:t>
    </dgm:pt>
    <dgm:pt modelId="{823C923C-1F12-4EED-B9BC-696B3E84B8FD}" type="sibTrans" cxnId="{140EB721-B281-4001-944E-82E4F9E5E83B}">
      <dgm:prSet/>
      <dgm:spPr/>
      <dgm:t>
        <a:bodyPr/>
        <a:lstStyle/>
        <a:p>
          <a:endParaRPr lang="ru-RU"/>
        </a:p>
      </dgm:t>
    </dgm:pt>
    <dgm:pt modelId="{DDBCE288-F553-4C3D-B3D9-7B5737461DCD}">
      <dgm:prSet/>
      <dgm:spPr/>
      <dgm:t>
        <a:bodyPr/>
        <a:lstStyle/>
        <a:p>
          <a:endParaRPr lang="ru-RU"/>
        </a:p>
      </dgm:t>
    </dgm:pt>
    <dgm:pt modelId="{0650F01B-0A45-4011-A6D0-DC24E37941BE}" type="parTrans" cxnId="{0FB2484B-A0D0-4B12-B4A5-02B48F925CD9}">
      <dgm:prSet/>
      <dgm:spPr/>
      <dgm:t>
        <a:bodyPr/>
        <a:lstStyle/>
        <a:p>
          <a:endParaRPr lang="ru-RU"/>
        </a:p>
      </dgm:t>
    </dgm:pt>
    <dgm:pt modelId="{BAEE270F-FC2F-4451-8DD0-4581686D4FDD}" type="sibTrans" cxnId="{0FB2484B-A0D0-4B12-B4A5-02B48F925CD9}">
      <dgm:prSet/>
      <dgm:spPr/>
      <dgm:t>
        <a:bodyPr/>
        <a:lstStyle/>
        <a:p>
          <a:endParaRPr lang="ru-RU"/>
        </a:p>
      </dgm:t>
    </dgm:pt>
    <dgm:pt modelId="{AC695C43-F2B1-4F46-952E-3B938A0BB169}">
      <dgm:prSet/>
      <dgm:spPr/>
      <dgm:t>
        <a:bodyPr/>
        <a:lstStyle/>
        <a:p>
          <a:endParaRPr lang="ru-RU"/>
        </a:p>
      </dgm:t>
    </dgm:pt>
    <dgm:pt modelId="{372D8898-2F32-45DB-BD13-3884F642D009}" type="parTrans" cxnId="{5734DF52-EA7D-4FAA-851D-1B4415395FD6}">
      <dgm:prSet/>
      <dgm:spPr/>
      <dgm:t>
        <a:bodyPr/>
        <a:lstStyle/>
        <a:p>
          <a:endParaRPr lang="ru-RU"/>
        </a:p>
      </dgm:t>
    </dgm:pt>
    <dgm:pt modelId="{8799BC65-5AA8-451E-93AC-5B75267F52CE}" type="sibTrans" cxnId="{5734DF52-EA7D-4FAA-851D-1B4415395FD6}">
      <dgm:prSet/>
      <dgm:spPr/>
      <dgm:t>
        <a:bodyPr/>
        <a:lstStyle/>
        <a:p>
          <a:endParaRPr lang="ru-RU"/>
        </a:p>
      </dgm:t>
    </dgm:pt>
    <dgm:pt modelId="{5D3D4693-1221-47B0-81DE-3F85A977A042}">
      <dgm:prSet/>
      <dgm:spPr/>
      <dgm:t>
        <a:bodyPr/>
        <a:lstStyle/>
        <a:p>
          <a:endParaRPr lang="ru-RU"/>
        </a:p>
      </dgm:t>
    </dgm:pt>
    <dgm:pt modelId="{74FAFCE6-C0F6-489C-99F4-294FD0DEF1C0}" type="parTrans" cxnId="{BA1DCBF1-9DAE-4419-A29F-B047BF99375F}">
      <dgm:prSet/>
      <dgm:spPr/>
      <dgm:t>
        <a:bodyPr/>
        <a:lstStyle/>
        <a:p>
          <a:endParaRPr lang="ru-RU"/>
        </a:p>
      </dgm:t>
    </dgm:pt>
    <dgm:pt modelId="{085EEDC3-94BB-4B97-81E2-D147AB528241}" type="sibTrans" cxnId="{BA1DCBF1-9DAE-4419-A29F-B047BF99375F}">
      <dgm:prSet/>
      <dgm:spPr/>
      <dgm:t>
        <a:bodyPr/>
        <a:lstStyle/>
        <a:p>
          <a:endParaRPr lang="ru-RU"/>
        </a:p>
      </dgm:t>
    </dgm:pt>
    <dgm:pt modelId="{D29EAEB4-A91C-4051-90D5-E93FCE4001A4}">
      <dgm:prSet/>
      <dgm:spPr/>
      <dgm:t>
        <a:bodyPr/>
        <a:lstStyle/>
        <a:p>
          <a:endParaRPr lang="ru-RU"/>
        </a:p>
      </dgm:t>
    </dgm:pt>
    <dgm:pt modelId="{EDBBF32D-ED79-420C-9449-0C4E010AC9A4}" type="parTrans" cxnId="{0FDD602E-64EA-49E5-85FB-D3C91C053C53}">
      <dgm:prSet/>
      <dgm:spPr/>
      <dgm:t>
        <a:bodyPr/>
        <a:lstStyle/>
        <a:p>
          <a:endParaRPr lang="ru-RU"/>
        </a:p>
      </dgm:t>
    </dgm:pt>
    <dgm:pt modelId="{57E21798-659D-4F65-B2D1-573B055B15D6}" type="sibTrans" cxnId="{0FDD602E-64EA-49E5-85FB-D3C91C053C53}">
      <dgm:prSet/>
      <dgm:spPr/>
      <dgm:t>
        <a:bodyPr/>
        <a:lstStyle/>
        <a:p>
          <a:endParaRPr lang="ru-RU"/>
        </a:p>
      </dgm:t>
    </dgm:pt>
    <dgm:pt modelId="{BA071C52-A36A-4B5D-BFEB-4479BE0A4585}">
      <dgm:prSet/>
      <dgm:spPr/>
      <dgm:t>
        <a:bodyPr/>
        <a:lstStyle/>
        <a:p>
          <a:endParaRPr lang="ru-RU"/>
        </a:p>
      </dgm:t>
    </dgm:pt>
    <dgm:pt modelId="{34DCA1E5-24DD-4C6A-A7B5-8CD745F1B39E}" type="parTrans" cxnId="{9DB6A1B2-3C05-4923-8420-D5B0EF3B0BCF}">
      <dgm:prSet/>
      <dgm:spPr/>
      <dgm:t>
        <a:bodyPr/>
        <a:lstStyle/>
        <a:p>
          <a:endParaRPr lang="ru-RU"/>
        </a:p>
      </dgm:t>
    </dgm:pt>
    <dgm:pt modelId="{6D5BC8C9-596E-4C25-9DEC-A312F81CE65A}" type="sibTrans" cxnId="{9DB6A1B2-3C05-4923-8420-D5B0EF3B0BCF}">
      <dgm:prSet/>
      <dgm:spPr/>
      <dgm:t>
        <a:bodyPr/>
        <a:lstStyle/>
        <a:p>
          <a:endParaRPr lang="ru-RU"/>
        </a:p>
      </dgm:t>
    </dgm:pt>
    <dgm:pt modelId="{79C937C7-29CF-420F-B131-AFFB9CEEC2C4}" type="pres">
      <dgm:prSet presAssocID="{BE716818-7ABD-4AFB-A929-D0659E6A265E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70D548F-0399-4E93-9437-C4CFAE202A2B}" type="pres">
      <dgm:prSet presAssocID="{9B8BD967-1443-4711-BF1D-24A7A20260B1}" presName="composite" presStyleCnt="0"/>
      <dgm:spPr/>
    </dgm:pt>
    <dgm:pt modelId="{C8027A81-F5B2-472F-9852-B7EC4AD1267E}" type="pres">
      <dgm:prSet presAssocID="{9B8BD967-1443-4711-BF1D-24A7A20260B1}" presName="LShape" presStyleLbl="alignNode1" presStyleIdx="0" presStyleCnt="15" custLinFactY="-100000" custLinFactNeighborX="17820" custLinFactNeighborY="-156978"/>
      <dgm:spPr/>
    </dgm:pt>
    <dgm:pt modelId="{CC174C51-5510-4247-961B-4419A4F4F9AC}" type="pres">
      <dgm:prSet presAssocID="{9B8BD967-1443-4711-BF1D-24A7A20260B1}" presName="ParentText" presStyleLbl="revTx" presStyleIdx="0" presStyleCnt="8" custScaleX="115440" custLinFactY="-90731" custLinFactNeighborX="24591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467831-6FC0-485E-9FD0-97C0BBB1215F}" type="pres">
      <dgm:prSet presAssocID="{9B8BD967-1443-4711-BF1D-24A7A20260B1}" presName="Triangle" presStyleLbl="alignNode1" presStyleIdx="1" presStyleCnt="15" custLinFactX="15468" custLinFactY="-400000" custLinFactNeighborX="100000" custLinFactNeighborY="-491152"/>
      <dgm:spPr/>
    </dgm:pt>
    <dgm:pt modelId="{9F0B0F25-BCB4-468B-AEF0-4A7BFB722E98}" type="pres">
      <dgm:prSet presAssocID="{A349A624-AF9F-48A5-991D-30DC2956B00F}" presName="sibTrans" presStyleCnt="0"/>
      <dgm:spPr/>
    </dgm:pt>
    <dgm:pt modelId="{FABE040E-E6EC-4DD6-868E-E4AB716C88B5}" type="pres">
      <dgm:prSet presAssocID="{A349A624-AF9F-48A5-991D-30DC2956B00F}" presName="space" presStyleCnt="0"/>
      <dgm:spPr/>
    </dgm:pt>
    <dgm:pt modelId="{ADF823BF-DA49-4811-9117-20584BF453DE}" type="pres">
      <dgm:prSet presAssocID="{7BCB49B4-BA13-4D61-866E-8B720E36D1E0}" presName="composite" presStyleCnt="0"/>
      <dgm:spPr/>
    </dgm:pt>
    <dgm:pt modelId="{3C9A223A-4CBD-4784-8EE7-38F6D8DD2882}" type="pres">
      <dgm:prSet presAssocID="{7BCB49B4-BA13-4D61-866E-8B720E36D1E0}" presName="LShape" presStyleLbl="alignNode1" presStyleIdx="2" presStyleCnt="15" custScaleX="94947" custLinFactY="-105124" custLinFactNeighborX="-2159" custLinFactNeighborY="-200000"/>
      <dgm:spPr/>
    </dgm:pt>
    <dgm:pt modelId="{09BD7C75-1E08-4562-9048-138ABF56AFED}" type="pres">
      <dgm:prSet presAssocID="{7BCB49B4-BA13-4D61-866E-8B720E36D1E0}" presName="ParentText" presStyleLbl="revTx" presStyleIdx="1" presStyleCnt="8" custScaleX="92593" custScaleY="66899" custLinFactY="-100000" custLinFactNeighborX="5879" custLinFactNeighborY="-14819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C069A-B7FF-46CD-9316-2595594BCB09}" type="pres">
      <dgm:prSet presAssocID="{7BCB49B4-BA13-4D61-866E-8B720E36D1E0}" presName="Triangle" presStyleLbl="alignNode1" presStyleIdx="3" presStyleCnt="15" custLinFactY="-500000" custLinFactNeighborX="-19603" custLinFactNeighborY="-535184"/>
      <dgm:spPr/>
    </dgm:pt>
    <dgm:pt modelId="{2681F4B3-53B7-4B7B-BFB8-E70219A89291}" type="pres">
      <dgm:prSet presAssocID="{B03F2AB3-77DC-4895-B18F-98733C913477}" presName="sibTrans" presStyleCnt="0"/>
      <dgm:spPr/>
    </dgm:pt>
    <dgm:pt modelId="{A6A9F213-2159-4E85-9E8E-3F9C74C49F96}" type="pres">
      <dgm:prSet presAssocID="{B03F2AB3-77DC-4895-B18F-98733C913477}" presName="space" presStyleCnt="0"/>
      <dgm:spPr/>
    </dgm:pt>
    <dgm:pt modelId="{E5E7C15F-E707-41F7-80FC-92C2ECD4393F}" type="pres">
      <dgm:prSet presAssocID="{5D3D4693-1221-47B0-81DE-3F85A977A042}" presName="composite" presStyleCnt="0"/>
      <dgm:spPr/>
    </dgm:pt>
    <dgm:pt modelId="{C55C44AD-BDD2-44CE-B99A-17CE9B48DAFF}" type="pres">
      <dgm:prSet presAssocID="{5D3D4693-1221-47B0-81DE-3F85A977A042}" presName="LShape" presStyleLbl="alignNode1" presStyleIdx="4" presStyleCnt="15" custScaleX="79100" custScaleY="76789" custLinFactY="-100000" custLinFactNeighborX="-19778" custLinFactNeighborY="-190436"/>
      <dgm:spPr/>
    </dgm:pt>
    <dgm:pt modelId="{00041277-F3FD-467B-B749-2125CAB17697}" type="pres">
      <dgm:prSet presAssocID="{5D3D4693-1221-47B0-81DE-3F85A977A042}" presName="ParentText" presStyleLbl="revTx" presStyleIdx="2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026EA2-4D98-4512-972A-FF1F643EEF79}" type="pres">
      <dgm:prSet presAssocID="{5D3D4693-1221-47B0-81DE-3F85A977A042}" presName="Triangle" presStyleLbl="alignNode1" presStyleIdx="5" presStyleCnt="15" custLinFactX="-57061" custLinFactY="-451010" custLinFactNeighborX="-100000" custLinFactNeighborY="-500000"/>
      <dgm:spPr/>
    </dgm:pt>
    <dgm:pt modelId="{23D33058-2A5D-4E0B-9F43-F277FFF840CD}" type="pres">
      <dgm:prSet presAssocID="{085EEDC3-94BB-4B97-81E2-D147AB528241}" presName="sibTrans" presStyleCnt="0"/>
      <dgm:spPr/>
    </dgm:pt>
    <dgm:pt modelId="{81E0BA3B-163F-4736-B3A0-2C6498BA6F39}" type="pres">
      <dgm:prSet presAssocID="{085EEDC3-94BB-4B97-81E2-D147AB528241}" presName="space" presStyleCnt="0"/>
      <dgm:spPr/>
    </dgm:pt>
    <dgm:pt modelId="{7D245B64-6802-4486-B583-DB659A86BD74}" type="pres">
      <dgm:prSet presAssocID="{BA071C52-A36A-4B5D-BFEB-4479BE0A4585}" presName="composite" presStyleCnt="0"/>
      <dgm:spPr/>
    </dgm:pt>
    <dgm:pt modelId="{39F0FA3A-9C33-4BA9-990E-2359EC915096}" type="pres">
      <dgm:prSet presAssocID="{BA071C52-A36A-4B5D-BFEB-4479BE0A4585}" presName="LShape" presStyleLbl="alignNode1" presStyleIdx="6" presStyleCnt="15" custLinFactY="-100000" custLinFactNeighborX="-48936" custLinFactNeighborY="-167963"/>
      <dgm:spPr/>
    </dgm:pt>
    <dgm:pt modelId="{4744D221-32B7-411C-95D1-278E4CDC716D}" type="pres">
      <dgm:prSet presAssocID="{BA071C52-A36A-4B5D-BFEB-4479BE0A4585}" presName="ParentText" presStyleLbl="revTx" presStyleIdx="3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78263D-1138-40F3-B1A0-BD01DCD96D3D}" type="pres">
      <dgm:prSet presAssocID="{BA071C52-A36A-4B5D-BFEB-4479BE0A4585}" presName="Triangle" presStyleLbl="alignNode1" presStyleIdx="7" presStyleCnt="15" custLinFactX="-100000" custLinFactY="-404507" custLinFactNeighborX="-168938" custLinFactNeighborY="-500000"/>
      <dgm:spPr/>
    </dgm:pt>
    <dgm:pt modelId="{52F4F3E2-4ACA-4F28-81AE-BF4D2037C864}" type="pres">
      <dgm:prSet presAssocID="{6D5BC8C9-596E-4C25-9DEC-A312F81CE65A}" presName="sibTrans" presStyleCnt="0"/>
      <dgm:spPr/>
    </dgm:pt>
    <dgm:pt modelId="{86149729-9E6F-4050-B150-CF8A53C8563E}" type="pres">
      <dgm:prSet presAssocID="{6D5BC8C9-596E-4C25-9DEC-A312F81CE65A}" presName="space" presStyleCnt="0"/>
      <dgm:spPr/>
    </dgm:pt>
    <dgm:pt modelId="{F109268E-6CBE-4BA3-8EEB-6E4A6BA43887}" type="pres">
      <dgm:prSet presAssocID="{D29EAEB4-A91C-4051-90D5-E93FCE4001A4}" presName="composite" presStyleCnt="0"/>
      <dgm:spPr/>
    </dgm:pt>
    <dgm:pt modelId="{41717894-8322-4634-9846-12B85E257735}" type="pres">
      <dgm:prSet presAssocID="{D29EAEB4-A91C-4051-90D5-E93FCE4001A4}" presName="LShape" presStyleLbl="alignNode1" presStyleIdx="8" presStyleCnt="15" custLinFactY="-100000" custLinFactNeighborX="-65407" custLinFactNeighborY="-137536"/>
      <dgm:spPr/>
    </dgm:pt>
    <dgm:pt modelId="{422028E2-5A51-4865-8865-FEA9361432CD}" type="pres">
      <dgm:prSet presAssocID="{D29EAEB4-A91C-4051-90D5-E93FCE4001A4}" presName="ParentText" presStyleLbl="revTx" presStyleIdx="4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B71ED1-087E-4689-B666-14B89A419972}" type="pres">
      <dgm:prSet presAssocID="{D29EAEB4-A91C-4051-90D5-E93FCE4001A4}" presName="Triangle" presStyleLbl="alignNode1" presStyleIdx="9" presStyleCnt="15" custLinFactX="-117169" custLinFactY="-400000" custLinFactNeighborX="-200000" custLinFactNeighborY="-436961"/>
      <dgm:spPr/>
    </dgm:pt>
    <dgm:pt modelId="{FBC0AC1E-3ECE-4959-9E8C-C1118FE69AFC}" type="pres">
      <dgm:prSet presAssocID="{57E21798-659D-4F65-B2D1-573B055B15D6}" presName="sibTrans" presStyleCnt="0"/>
      <dgm:spPr/>
    </dgm:pt>
    <dgm:pt modelId="{CE1DF8C3-1E67-4629-9556-BA0EC0EF7A4E}" type="pres">
      <dgm:prSet presAssocID="{57E21798-659D-4F65-B2D1-573B055B15D6}" presName="space" presStyleCnt="0"/>
      <dgm:spPr/>
    </dgm:pt>
    <dgm:pt modelId="{6E54615A-428F-48CB-B654-59D4F024AFDD}" type="pres">
      <dgm:prSet presAssocID="{AC695C43-F2B1-4F46-952E-3B938A0BB169}" presName="composite" presStyleCnt="0"/>
      <dgm:spPr/>
    </dgm:pt>
    <dgm:pt modelId="{5B76A9E2-6AC9-44B1-B95E-9041E07D4A34}" type="pres">
      <dgm:prSet presAssocID="{AC695C43-F2B1-4F46-952E-3B938A0BB169}" presName="LShape" presStyleLbl="alignNode1" presStyleIdx="10" presStyleCnt="15" custScaleX="123016" custLinFactY="-100000" custLinFactNeighborX="-73574" custLinFactNeighborY="-114144"/>
      <dgm:spPr/>
    </dgm:pt>
    <dgm:pt modelId="{0F8EBEA5-0E9C-4DD3-812B-4A084DBB264E}" type="pres">
      <dgm:prSet presAssocID="{AC695C43-F2B1-4F46-952E-3B938A0BB169}" presName="ParentText" presStyleLbl="revTx" presStyleIdx="5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EBE057-FCE5-47E8-870A-02C2188BE43D}" type="pres">
      <dgm:prSet presAssocID="{AC695C43-F2B1-4F46-952E-3B938A0BB169}" presName="Triangle" presStyleLbl="alignNode1" presStyleIdx="11" presStyleCnt="15" custLinFactX="-138369" custLinFactY="-374884" custLinFactNeighborX="-200000" custLinFactNeighborY="-400000"/>
      <dgm:spPr/>
    </dgm:pt>
    <dgm:pt modelId="{1C75F38C-B187-4F82-82D7-C1348EBA46A7}" type="pres">
      <dgm:prSet presAssocID="{8799BC65-5AA8-451E-93AC-5B75267F52CE}" presName="sibTrans" presStyleCnt="0"/>
      <dgm:spPr/>
    </dgm:pt>
    <dgm:pt modelId="{37B31983-9A2D-4322-BD90-DFF8E6908C76}" type="pres">
      <dgm:prSet presAssocID="{8799BC65-5AA8-451E-93AC-5B75267F52CE}" presName="space" presStyleCnt="0"/>
      <dgm:spPr/>
    </dgm:pt>
    <dgm:pt modelId="{B5CC2F68-4BF2-44FF-AAFC-4EF3BA21EB9C}" type="pres">
      <dgm:prSet presAssocID="{DDBCE288-F553-4C3D-B3D9-7B5737461DCD}" presName="composite" presStyleCnt="0"/>
      <dgm:spPr/>
    </dgm:pt>
    <dgm:pt modelId="{DECB1DC9-E609-4A9E-BE7D-FC16800D1DDB}" type="pres">
      <dgm:prSet presAssocID="{DDBCE288-F553-4C3D-B3D9-7B5737461DCD}" presName="LShape" presStyleLbl="alignNode1" presStyleIdx="12" presStyleCnt="15" custScaleX="109077" custLinFactY="-100000" custLinFactNeighborX="-56044" custLinFactNeighborY="-107638"/>
      <dgm:spPr/>
    </dgm:pt>
    <dgm:pt modelId="{A7499D8F-DACE-4C57-8809-9BA156D67189}" type="pres">
      <dgm:prSet presAssocID="{DDBCE288-F553-4C3D-B3D9-7B5737461DCD}" presName="ParentText" presStyleLbl="revTx" presStyleIdx="6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9414E7-22D3-4502-BD00-49750337F4C5}" type="pres">
      <dgm:prSet presAssocID="{DDBCE288-F553-4C3D-B3D9-7B5737461DCD}" presName="Triangle" presStyleLbl="alignNode1" presStyleIdx="13" presStyleCnt="15" custLinFactX="-129287" custLinFactY="-306367" custLinFactNeighborX="-200000" custLinFactNeighborY="-400000"/>
      <dgm:spPr/>
    </dgm:pt>
    <dgm:pt modelId="{F94E43D1-D4EF-47B0-A120-2A5703A83EEE}" type="pres">
      <dgm:prSet presAssocID="{BAEE270F-FC2F-4451-8DD0-4581686D4FDD}" presName="sibTrans" presStyleCnt="0"/>
      <dgm:spPr/>
    </dgm:pt>
    <dgm:pt modelId="{59861A0A-DCB3-49D8-BC88-6E816F3F06A4}" type="pres">
      <dgm:prSet presAssocID="{BAEE270F-FC2F-4451-8DD0-4581686D4FDD}" presName="space" presStyleCnt="0"/>
      <dgm:spPr/>
    </dgm:pt>
    <dgm:pt modelId="{9AF636B2-2C95-4544-A2D1-50473111BA87}" type="pres">
      <dgm:prSet presAssocID="{A93DDE02-516A-46AF-9FD9-FFE9D2DF9108}" presName="composite" presStyleCnt="0"/>
      <dgm:spPr/>
    </dgm:pt>
    <dgm:pt modelId="{F821EC38-4320-4F93-83CA-D4FED4879D4C}" type="pres">
      <dgm:prSet presAssocID="{A93DDE02-516A-46AF-9FD9-FFE9D2DF9108}" presName="LShape" presStyleLbl="alignNode1" presStyleIdx="14" presStyleCnt="15" custLinFactY="-77602" custLinFactNeighborX="-47204" custLinFactNeighborY="-100000"/>
      <dgm:spPr/>
    </dgm:pt>
    <dgm:pt modelId="{5F322369-F354-4831-9522-F918CDC6726F}" type="pres">
      <dgm:prSet presAssocID="{A93DDE02-516A-46AF-9FD9-FFE9D2DF9108}" presName="ParentText" presStyleLbl="revTx" presStyleIdx="7" presStyleCnt="8" custScaleX="111190" custLinFactNeighborX="-37714" custLinFactNeighborY="-9460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8A5833-E572-4BA6-8391-6305DA66DCDB}" type="presOf" srcId="{9B8BD967-1443-4711-BF1D-24A7A20260B1}" destId="{CC174C51-5510-4247-961B-4419A4F4F9AC}" srcOrd="0" destOrd="0" presId="urn:microsoft.com/office/officeart/2009/3/layout/StepUpProcess"/>
    <dgm:cxn modelId="{DEA19D60-8DE3-4D8F-90DC-F7EDD3284171}" type="presOf" srcId="{BE716818-7ABD-4AFB-A929-D0659E6A265E}" destId="{79C937C7-29CF-420F-B131-AFFB9CEEC2C4}" srcOrd="0" destOrd="0" presId="urn:microsoft.com/office/officeart/2009/3/layout/StepUpProcess"/>
    <dgm:cxn modelId="{5734DF52-EA7D-4FAA-851D-1B4415395FD6}" srcId="{BE716818-7ABD-4AFB-A929-D0659E6A265E}" destId="{AC695C43-F2B1-4F46-952E-3B938A0BB169}" srcOrd="5" destOrd="0" parTransId="{372D8898-2F32-45DB-BD13-3884F642D009}" sibTransId="{8799BC65-5AA8-451E-93AC-5B75267F52CE}"/>
    <dgm:cxn modelId="{DDDCF685-6771-45BC-BB4D-3EE1F9AC2AA4}" type="presOf" srcId="{7BCB49B4-BA13-4D61-866E-8B720E36D1E0}" destId="{09BD7C75-1E08-4562-9048-138ABF56AFED}" srcOrd="0" destOrd="0" presId="urn:microsoft.com/office/officeart/2009/3/layout/StepUpProcess"/>
    <dgm:cxn modelId="{99718AD7-515E-4F6A-9854-1BB9E95972E7}" type="presOf" srcId="{5D3D4693-1221-47B0-81DE-3F85A977A042}" destId="{00041277-F3FD-467B-B749-2125CAB17697}" srcOrd="0" destOrd="0" presId="urn:microsoft.com/office/officeart/2009/3/layout/StepUpProcess"/>
    <dgm:cxn modelId="{24A9F332-392C-4E5D-8946-C7A8D48A248F}" type="presOf" srcId="{A93DDE02-516A-46AF-9FD9-FFE9D2DF9108}" destId="{5F322369-F354-4831-9522-F918CDC6726F}" srcOrd="0" destOrd="0" presId="urn:microsoft.com/office/officeart/2009/3/layout/StepUpProcess"/>
    <dgm:cxn modelId="{0FB2484B-A0D0-4B12-B4A5-02B48F925CD9}" srcId="{BE716818-7ABD-4AFB-A929-D0659E6A265E}" destId="{DDBCE288-F553-4C3D-B3D9-7B5737461DCD}" srcOrd="6" destOrd="0" parTransId="{0650F01B-0A45-4011-A6D0-DC24E37941BE}" sibTransId="{BAEE270F-FC2F-4451-8DD0-4581686D4FDD}"/>
    <dgm:cxn modelId="{140EB721-B281-4001-944E-82E4F9E5E83B}" srcId="{BE716818-7ABD-4AFB-A929-D0659E6A265E}" destId="{A93DDE02-516A-46AF-9FD9-FFE9D2DF9108}" srcOrd="7" destOrd="0" parTransId="{26F24DF5-0601-49D8-8A7C-FF7F54243ABC}" sibTransId="{823C923C-1F12-4EED-B9BC-696B3E84B8FD}"/>
    <dgm:cxn modelId="{FEAC46E5-4456-41EE-8EAA-DCF6045D0E87}" type="presOf" srcId="{BA071C52-A36A-4B5D-BFEB-4479BE0A4585}" destId="{4744D221-32B7-411C-95D1-278E4CDC716D}" srcOrd="0" destOrd="0" presId="urn:microsoft.com/office/officeart/2009/3/layout/StepUpProcess"/>
    <dgm:cxn modelId="{D20217D0-F01E-4907-A5A5-68949B9941D1}" type="presOf" srcId="{AC695C43-F2B1-4F46-952E-3B938A0BB169}" destId="{0F8EBEA5-0E9C-4DD3-812B-4A084DBB264E}" srcOrd="0" destOrd="0" presId="urn:microsoft.com/office/officeart/2009/3/layout/StepUpProcess"/>
    <dgm:cxn modelId="{0FDD602E-64EA-49E5-85FB-D3C91C053C53}" srcId="{BE716818-7ABD-4AFB-A929-D0659E6A265E}" destId="{D29EAEB4-A91C-4051-90D5-E93FCE4001A4}" srcOrd="4" destOrd="0" parTransId="{EDBBF32D-ED79-420C-9449-0C4E010AC9A4}" sibTransId="{57E21798-659D-4F65-B2D1-573B055B15D6}"/>
    <dgm:cxn modelId="{77881395-3066-4857-A4B7-A123F3495C72}" type="presOf" srcId="{DDBCE288-F553-4C3D-B3D9-7B5737461DCD}" destId="{A7499D8F-DACE-4C57-8809-9BA156D67189}" srcOrd="0" destOrd="0" presId="urn:microsoft.com/office/officeart/2009/3/layout/StepUpProcess"/>
    <dgm:cxn modelId="{9DB6A1B2-3C05-4923-8420-D5B0EF3B0BCF}" srcId="{BE716818-7ABD-4AFB-A929-D0659E6A265E}" destId="{BA071C52-A36A-4B5D-BFEB-4479BE0A4585}" srcOrd="3" destOrd="0" parTransId="{34DCA1E5-24DD-4C6A-A7B5-8CD745F1B39E}" sibTransId="{6D5BC8C9-596E-4C25-9DEC-A312F81CE65A}"/>
    <dgm:cxn modelId="{62B09358-FC20-4F12-877A-BC0E202E4C65}" type="presOf" srcId="{D29EAEB4-A91C-4051-90D5-E93FCE4001A4}" destId="{422028E2-5A51-4865-8865-FEA9361432CD}" srcOrd="0" destOrd="0" presId="urn:microsoft.com/office/officeart/2009/3/layout/StepUpProcess"/>
    <dgm:cxn modelId="{CA011D50-33BC-4444-A02F-6B85312C50FB}" srcId="{BE716818-7ABD-4AFB-A929-D0659E6A265E}" destId="{9B8BD967-1443-4711-BF1D-24A7A20260B1}" srcOrd="0" destOrd="0" parTransId="{09C71D63-125C-43F8-9A94-8B6BCD466B46}" sibTransId="{A349A624-AF9F-48A5-991D-30DC2956B00F}"/>
    <dgm:cxn modelId="{BA1DCBF1-9DAE-4419-A29F-B047BF99375F}" srcId="{BE716818-7ABD-4AFB-A929-D0659E6A265E}" destId="{5D3D4693-1221-47B0-81DE-3F85A977A042}" srcOrd="2" destOrd="0" parTransId="{74FAFCE6-C0F6-489C-99F4-294FD0DEF1C0}" sibTransId="{085EEDC3-94BB-4B97-81E2-D147AB528241}"/>
    <dgm:cxn modelId="{52409570-A040-464D-A249-CDC344636246}" srcId="{BE716818-7ABD-4AFB-A929-D0659E6A265E}" destId="{7BCB49B4-BA13-4D61-866E-8B720E36D1E0}" srcOrd="1" destOrd="0" parTransId="{11869D6C-B949-40D0-A9A5-DCBE0B2DC33F}" sibTransId="{B03F2AB3-77DC-4895-B18F-98733C913477}"/>
    <dgm:cxn modelId="{5DAABD9C-C419-467B-899A-CD02737C87A3}" type="presParOf" srcId="{79C937C7-29CF-420F-B131-AFFB9CEEC2C4}" destId="{170D548F-0399-4E93-9437-C4CFAE202A2B}" srcOrd="0" destOrd="0" presId="urn:microsoft.com/office/officeart/2009/3/layout/StepUpProcess"/>
    <dgm:cxn modelId="{720BB092-2CBB-4DAA-85C1-C3BD7CBD9D00}" type="presParOf" srcId="{170D548F-0399-4E93-9437-C4CFAE202A2B}" destId="{C8027A81-F5B2-472F-9852-B7EC4AD1267E}" srcOrd="0" destOrd="0" presId="urn:microsoft.com/office/officeart/2009/3/layout/StepUpProcess"/>
    <dgm:cxn modelId="{3794FE61-987B-46FE-B9D9-2EBD22EA700E}" type="presParOf" srcId="{170D548F-0399-4E93-9437-C4CFAE202A2B}" destId="{CC174C51-5510-4247-961B-4419A4F4F9AC}" srcOrd="1" destOrd="0" presId="urn:microsoft.com/office/officeart/2009/3/layout/StepUpProcess"/>
    <dgm:cxn modelId="{2D49F5A4-EE3F-453F-BCE3-39B3E84ECBF2}" type="presParOf" srcId="{170D548F-0399-4E93-9437-C4CFAE202A2B}" destId="{88467831-6FC0-485E-9FD0-97C0BBB1215F}" srcOrd="2" destOrd="0" presId="urn:microsoft.com/office/officeart/2009/3/layout/StepUpProcess"/>
    <dgm:cxn modelId="{8D2F9AB5-C7A7-489B-95B2-5FD1AB9EEE2E}" type="presParOf" srcId="{79C937C7-29CF-420F-B131-AFFB9CEEC2C4}" destId="{9F0B0F25-BCB4-468B-AEF0-4A7BFB722E98}" srcOrd="1" destOrd="0" presId="urn:microsoft.com/office/officeart/2009/3/layout/StepUpProcess"/>
    <dgm:cxn modelId="{4850D804-1169-4D0E-A5A1-A0771A9CFBC4}" type="presParOf" srcId="{9F0B0F25-BCB4-468B-AEF0-4A7BFB722E98}" destId="{FABE040E-E6EC-4DD6-868E-E4AB716C88B5}" srcOrd="0" destOrd="0" presId="urn:microsoft.com/office/officeart/2009/3/layout/StepUpProcess"/>
    <dgm:cxn modelId="{3BD4684F-6990-4801-8A08-14C3BC6AD103}" type="presParOf" srcId="{79C937C7-29CF-420F-B131-AFFB9CEEC2C4}" destId="{ADF823BF-DA49-4811-9117-20584BF453DE}" srcOrd="2" destOrd="0" presId="urn:microsoft.com/office/officeart/2009/3/layout/StepUpProcess"/>
    <dgm:cxn modelId="{D2602C97-13DF-461E-B10C-4AE3312E529B}" type="presParOf" srcId="{ADF823BF-DA49-4811-9117-20584BF453DE}" destId="{3C9A223A-4CBD-4784-8EE7-38F6D8DD2882}" srcOrd="0" destOrd="0" presId="urn:microsoft.com/office/officeart/2009/3/layout/StepUpProcess"/>
    <dgm:cxn modelId="{2F690633-14F7-4C6C-9FE6-435354FBE8FB}" type="presParOf" srcId="{ADF823BF-DA49-4811-9117-20584BF453DE}" destId="{09BD7C75-1E08-4562-9048-138ABF56AFED}" srcOrd="1" destOrd="0" presId="urn:microsoft.com/office/officeart/2009/3/layout/StepUpProcess"/>
    <dgm:cxn modelId="{2B34640F-F10C-4384-BC32-A612081F3D66}" type="presParOf" srcId="{ADF823BF-DA49-4811-9117-20584BF453DE}" destId="{DE0C069A-B7FF-46CD-9316-2595594BCB09}" srcOrd="2" destOrd="0" presId="urn:microsoft.com/office/officeart/2009/3/layout/StepUpProcess"/>
    <dgm:cxn modelId="{2DC7E91A-A40D-46FB-ACE6-FCC7746790A8}" type="presParOf" srcId="{79C937C7-29CF-420F-B131-AFFB9CEEC2C4}" destId="{2681F4B3-53B7-4B7B-BFB8-E70219A89291}" srcOrd="3" destOrd="0" presId="urn:microsoft.com/office/officeart/2009/3/layout/StepUpProcess"/>
    <dgm:cxn modelId="{6C4C9533-2033-46CF-B6BE-FE6D786BB52D}" type="presParOf" srcId="{2681F4B3-53B7-4B7B-BFB8-E70219A89291}" destId="{A6A9F213-2159-4E85-9E8E-3F9C74C49F96}" srcOrd="0" destOrd="0" presId="urn:microsoft.com/office/officeart/2009/3/layout/StepUpProcess"/>
    <dgm:cxn modelId="{A88FF7E1-1006-40AB-BD74-C42196019EBA}" type="presParOf" srcId="{79C937C7-29CF-420F-B131-AFFB9CEEC2C4}" destId="{E5E7C15F-E707-41F7-80FC-92C2ECD4393F}" srcOrd="4" destOrd="0" presId="urn:microsoft.com/office/officeart/2009/3/layout/StepUpProcess"/>
    <dgm:cxn modelId="{015027AC-D2EF-4AB2-B823-1B350E5AACC9}" type="presParOf" srcId="{E5E7C15F-E707-41F7-80FC-92C2ECD4393F}" destId="{C55C44AD-BDD2-44CE-B99A-17CE9B48DAFF}" srcOrd="0" destOrd="0" presId="urn:microsoft.com/office/officeart/2009/3/layout/StepUpProcess"/>
    <dgm:cxn modelId="{7836451A-4D7A-4C78-A4AC-CFB2BFC530EF}" type="presParOf" srcId="{E5E7C15F-E707-41F7-80FC-92C2ECD4393F}" destId="{00041277-F3FD-467B-B749-2125CAB17697}" srcOrd="1" destOrd="0" presId="urn:microsoft.com/office/officeart/2009/3/layout/StepUpProcess"/>
    <dgm:cxn modelId="{CF9960E4-8C05-4E5E-808C-972030B7CC70}" type="presParOf" srcId="{E5E7C15F-E707-41F7-80FC-92C2ECD4393F}" destId="{2B026EA2-4D98-4512-972A-FF1F643EEF79}" srcOrd="2" destOrd="0" presId="urn:microsoft.com/office/officeart/2009/3/layout/StepUpProcess"/>
    <dgm:cxn modelId="{E126D195-3AAC-43F5-AAFB-FCDB5A4888FE}" type="presParOf" srcId="{79C937C7-29CF-420F-B131-AFFB9CEEC2C4}" destId="{23D33058-2A5D-4E0B-9F43-F277FFF840CD}" srcOrd="5" destOrd="0" presId="urn:microsoft.com/office/officeart/2009/3/layout/StepUpProcess"/>
    <dgm:cxn modelId="{D37BB349-AACC-42BA-8836-A2204DDC0E67}" type="presParOf" srcId="{23D33058-2A5D-4E0B-9F43-F277FFF840CD}" destId="{81E0BA3B-163F-4736-B3A0-2C6498BA6F39}" srcOrd="0" destOrd="0" presId="urn:microsoft.com/office/officeart/2009/3/layout/StepUpProcess"/>
    <dgm:cxn modelId="{8FFE7DA0-0EF1-4B0A-A088-93B47535077F}" type="presParOf" srcId="{79C937C7-29CF-420F-B131-AFFB9CEEC2C4}" destId="{7D245B64-6802-4486-B583-DB659A86BD74}" srcOrd="6" destOrd="0" presId="urn:microsoft.com/office/officeart/2009/3/layout/StepUpProcess"/>
    <dgm:cxn modelId="{8FA22B16-EDEA-40AB-8AE3-3A1CF95F3D4E}" type="presParOf" srcId="{7D245B64-6802-4486-B583-DB659A86BD74}" destId="{39F0FA3A-9C33-4BA9-990E-2359EC915096}" srcOrd="0" destOrd="0" presId="urn:microsoft.com/office/officeart/2009/3/layout/StepUpProcess"/>
    <dgm:cxn modelId="{7CB4C475-F476-4B20-A43B-F304062C55EC}" type="presParOf" srcId="{7D245B64-6802-4486-B583-DB659A86BD74}" destId="{4744D221-32B7-411C-95D1-278E4CDC716D}" srcOrd="1" destOrd="0" presId="urn:microsoft.com/office/officeart/2009/3/layout/StepUpProcess"/>
    <dgm:cxn modelId="{F4FEC531-64EF-40A4-8F4E-67CE193234BC}" type="presParOf" srcId="{7D245B64-6802-4486-B583-DB659A86BD74}" destId="{CD78263D-1138-40F3-B1A0-BD01DCD96D3D}" srcOrd="2" destOrd="0" presId="urn:microsoft.com/office/officeart/2009/3/layout/StepUpProcess"/>
    <dgm:cxn modelId="{CAE20627-B981-408D-BEA6-DC4C112BF3BF}" type="presParOf" srcId="{79C937C7-29CF-420F-B131-AFFB9CEEC2C4}" destId="{52F4F3E2-4ACA-4F28-81AE-BF4D2037C864}" srcOrd="7" destOrd="0" presId="urn:microsoft.com/office/officeart/2009/3/layout/StepUpProcess"/>
    <dgm:cxn modelId="{723F7F54-13E8-42D1-8B86-05E0B07E3F67}" type="presParOf" srcId="{52F4F3E2-4ACA-4F28-81AE-BF4D2037C864}" destId="{86149729-9E6F-4050-B150-CF8A53C8563E}" srcOrd="0" destOrd="0" presId="urn:microsoft.com/office/officeart/2009/3/layout/StepUpProcess"/>
    <dgm:cxn modelId="{48E29ED0-0CA0-459A-90B2-92E6F8CA73FE}" type="presParOf" srcId="{79C937C7-29CF-420F-B131-AFFB9CEEC2C4}" destId="{F109268E-6CBE-4BA3-8EEB-6E4A6BA43887}" srcOrd="8" destOrd="0" presId="urn:microsoft.com/office/officeart/2009/3/layout/StepUpProcess"/>
    <dgm:cxn modelId="{7C231B81-CF17-465C-8697-7FEEB79956B1}" type="presParOf" srcId="{F109268E-6CBE-4BA3-8EEB-6E4A6BA43887}" destId="{41717894-8322-4634-9846-12B85E257735}" srcOrd="0" destOrd="0" presId="urn:microsoft.com/office/officeart/2009/3/layout/StepUpProcess"/>
    <dgm:cxn modelId="{6439F4D6-8BF7-4834-BC14-377D47456571}" type="presParOf" srcId="{F109268E-6CBE-4BA3-8EEB-6E4A6BA43887}" destId="{422028E2-5A51-4865-8865-FEA9361432CD}" srcOrd="1" destOrd="0" presId="urn:microsoft.com/office/officeart/2009/3/layout/StepUpProcess"/>
    <dgm:cxn modelId="{0610201A-7F85-4239-9D68-10154B54188F}" type="presParOf" srcId="{F109268E-6CBE-4BA3-8EEB-6E4A6BA43887}" destId="{6CB71ED1-087E-4689-B666-14B89A419972}" srcOrd="2" destOrd="0" presId="urn:microsoft.com/office/officeart/2009/3/layout/StepUpProcess"/>
    <dgm:cxn modelId="{CE7957E7-DF61-44B1-8530-4F1D6D4CC29B}" type="presParOf" srcId="{79C937C7-29CF-420F-B131-AFFB9CEEC2C4}" destId="{FBC0AC1E-3ECE-4959-9E8C-C1118FE69AFC}" srcOrd="9" destOrd="0" presId="urn:microsoft.com/office/officeart/2009/3/layout/StepUpProcess"/>
    <dgm:cxn modelId="{1E151BD5-7E37-4331-8E30-B9EF4EFB4ACD}" type="presParOf" srcId="{FBC0AC1E-3ECE-4959-9E8C-C1118FE69AFC}" destId="{CE1DF8C3-1E67-4629-9556-BA0EC0EF7A4E}" srcOrd="0" destOrd="0" presId="urn:microsoft.com/office/officeart/2009/3/layout/StepUpProcess"/>
    <dgm:cxn modelId="{E20C749B-4FAE-4D06-9523-95D50CB344EE}" type="presParOf" srcId="{79C937C7-29CF-420F-B131-AFFB9CEEC2C4}" destId="{6E54615A-428F-48CB-B654-59D4F024AFDD}" srcOrd="10" destOrd="0" presId="urn:microsoft.com/office/officeart/2009/3/layout/StepUpProcess"/>
    <dgm:cxn modelId="{889B8DBC-ED9C-41E9-AF44-7252786A05EF}" type="presParOf" srcId="{6E54615A-428F-48CB-B654-59D4F024AFDD}" destId="{5B76A9E2-6AC9-44B1-B95E-9041E07D4A34}" srcOrd="0" destOrd="0" presId="urn:microsoft.com/office/officeart/2009/3/layout/StepUpProcess"/>
    <dgm:cxn modelId="{6CD01D3A-279A-4AB8-8A96-0E1E8084CC7B}" type="presParOf" srcId="{6E54615A-428F-48CB-B654-59D4F024AFDD}" destId="{0F8EBEA5-0E9C-4DD3-812B-4A084DBB264E}" srcOrd="1" destOrd="0" presId="urn:microsoft.com/office/officeart/2009/3/layout/StepUpProcess"/>
    <dgm:cxn modelId="{7E9114AB-DCC2-4A22-8303-C17C64D00B9C}" type="presParOf" srcId="{6E54615A-428F-48CB-B654-59D4F024AFDD}" destId="{43EBE057-FCE5-47E8-870A-02C2188BE43D}" srcOrd="2" destOrd="0" presId="urn:microsoft.com/office/officeart/2009/3/layout/StepUpProcess"/>
    <dgm:cxn modelId="{FB5ED2E1-9E01-4E96-B07E-A6A328E55A23}" type="presParOf" srcId="{79C937C7-29CF-420F-B131-AFFB9CEEC2C4}" destId="{1C75F38C-B187-4F82-82D7-C1348EBA46A7}" srcOrd="11" destOrd="0" presId="urn:microsoft.com/office/officeart/2009/3/layout/StepUpProcess"/>
    <dgm:cxn modelId="{3F5E05B5-9164-4E43-B415-91C64B8E942A}" type="presParOf" srcId="{1C75F38C-B187-4F82-82D7-C1348EBA46A7}" destId="{37B31983-9A2D-4322-BD90-DFF8E6908C76}" srcOrd="0" destOrd="0" presId="urn:microsoft.com/office/officeart/2009/3/layout/StepUpProcess"/>
    <dgm:cxn modelId="{D39F83C2-3C21-405B-A0CA-8524602C849C}" type="presParOf" srcId="{79C937C7-29CF-420F-B131-AFFB9CEEC2C4}" destId="{B5CC2F68-4BF2-44FF-AAFC-4EF3BA21EB9C}" srcOrd="12" destOrd="0" presId="urn:microsoft.com/office/officeart/2009/3/layout/StepUpProcess"/>
    <dgm:cxn modelId="{F2C59935-4D36-4657-B425-4F48C3F0C3F6}" type="presParOf" srcId="{B5CC2F68-4BF2-44FF-AAFC-4EF3BA21EB9C}" destId="{DECB1DC9-E609-4A9E-BE7D-FC16800D1DDB}" srcOrd="0" destOrd="0" presId="urn:microsoft.com/office/officeart/2009/3/layout/StepUpProcess"/>
    <dgm:cxn modelId="{D59D5EEE-830E-439D-8B09-21053ECF009B}" type="presParOf" srcId="{B5CC2F68-4BF2-44FF-AAFC-4EF3BA21EB9C}" destId="{A7499D8F-DACE-4C57-8809-9BA156D67189}" srcOrd="1" destOrd="0" presId="urn:microsoft.com/office/officeart/2009/3/layout/StepUpProcess"/>
    <dgm:cxn modelId="{784D5FAA-EDB8-4056-A0B0-5594D204F528}" type="presParOf" srcId="{B5CC2F68-4BF2-44FF-AAFC-4EF3BA21EB9C}" destId="{329414E7-22D3-4502-BD00-49750337F4C5}" srcOrd="2" destOrd="0" presId="urn:microsoft.com/office/officeart/2009/3/layout/StepUpProcess"/>
    <dgm:cxn modelId="{4B5395C5-B159-460C-B2B3-E121E5C03B7B}" type="presParOf" srcId="{79C937C7-29CF-420F-B131-AFFB9CEEC2C4}" destId="{F94E43D1-D4EF-47B0-A120-2A5703A83EEE}" srcOrd="13" destOrd="0" presId="urn:microsoft.com/office/officeart/2009/3/layout/StepUpProcess"/>
    <dgm:cxn modelId="{0A58B66C-B8E5-4DAD-BC1C-B92B4D17BDD0}" type="presParOf" srcId="{F94E43D1-D4EF-47B0-A120-2A5703A83EEE}" destId="{59861A0A-DCB3-49D8-BC88-6E816F3F06A4}" srcOrd="0" destOrd="0" presId="urn:microsoft.com/office/officeart/2009/3/layout/StepUpProcess"/>
    <dgm:cxn modelId="{EDCF5A9E-994C-493B-96CE-699ACA361581}" type="presParOf" srcId="{79C937C7-29CF-420F-B131-AFFB9CEEC2C4}" destId="{9AF636B2-2C95-4544-A2D1-50473111BA87}" srcOrd="14" destOrd="0" presId="urn:microsoft.com/office/officeart/2009/3/layout/StepUpProcess"/>
    <dgm:cxn modelId="{6FC4CD27-591E-4D68-B49E-318DF6323BD9}" type="presParOf" srcId="{9AF636B2-2C95-4544-A2D1-50473111BA87}" destId="{F821EC38-4320-4F93-83CA-D4FED4879D4C}" srcOrd="0" destOrd="0" presId="urn:microsoft.com/office/officeart/2009/3/layout/StepUpProcess"/>
    <dgm:cxn modelId="{529A8A95-9857-453A-9BFF-D098F1549E3D}" type="presParOf" srcId="{9AF636B2-2C95-4544-A2D1-50473111BA87}" destId="{5F322369-F354-4831-9522-F918CDC6726F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027A81-F5B2-472F-9852-B7EC4AD1267E}">
      <dsp:nvSpPr>
        <dsp:cNvPr id="0" name=""/>
        <dsp:cNvSpPr/>
      </dsp:nvSpPr>
      <dsp:spPr>
        <a:xfrm rot="5400000">
          <a:off x="378966" y="910585"/>
          <a:ext cx="599076" cy="99684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174C51-5510-4247-961B-4419A4F4F9AC}">
      <dsp:nvSpPr>
        <dsp:cNvPr id="0" name=""/>
        <dsp:cNvSpPr/>
      </dsp:nvSpPr>
      <dsp:spPr>
        <a:xfrm>
          <a:off x="253159" y="1243305"/>
          <a:ext cx="1038915" cy="7888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ts val="8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 smtClean="0">
              <a:solidFill>
                <a:srgbClr val="00B050"/>
              </a:solidFill>
            </a:rPr>
            <a:t>Электронная система:</a:t>
          </a:r>
          <a:endParaRPr lang="ru-RU" sz="1000" b="1" kern="1200" dirty="0" smtClean="0">
            <a:solidFill>
              <a:schemeClr val="accent5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lvl="0" algn="l" defTabSz="444500">
            <a:lnSpc>
              <a:spcPts val="1000"/>
            </a:lnSpc>
            <a:spcBef>
              <a:spcPct val="0"/>
            </a:spcBef>
            <a:spcAft>
              <a:spcPts val="0"/>
            </a:spcAft>
          </a:pPr>
          <a:r>
            <a:rPr lang="ru-RU" sz="1000" b="1" kern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ru-RU" sz="900" b="1" kern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формирует на ЛС работника информацию о ПК </a:t>
          </a:r>
          <a:r>
            <a:rPr lang="ru-RU" sz="900" b="1" i="1" kern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(пользовательская операция)</a:t>
          </a:r>
        </a:p>
        <a:p>
          <a:pPr lvl="0" algn="l" defTabSz="444500">
            <a:lnSpc>
              <a:spcPts val="1000"/>
            </a:lnSpc>
            <a:spcBef>
              <a:spcPct val="0"/>
            </a:spcBef>
            <a:spcAft>
              <a:spcPts val="0"/>
            </a:spcAft>
          </a:pPr>
          <a:r>
            <a:rPr lang="ru-RU" sz="900" b="1" kern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-делает выборку работников на ПК</a:t>
          </a:r>
        </a:p>
        <a:p>
          <a:pPr lvl="0" algn="l" defTabSz="444500">
            <a:lnSpc>
              <a:spcPts val="1000"/>
            </a:lnSpc>
            <a:spcBef>
              <a:spcPct val="0"/>
            </a:spcBef>
            <a:spcAft>
              <a:spcPts val="0"/>
            </a:spcAft>
          </a:pPr>
          <a:r>
            <a:rPr lang="ru-RU" sz="900" b="1" kern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-присваивает уникальный номер  </a:t>
          </a:r>
        </a:p>
        <a:p>
          <a:pPr lvl="0" algn="l" defTabSz="444500">
            <a:lnSpc>
              <a:spcPts val="8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 smtClean="0">
              <a:solidFill>
                <a:srgbClr val="00B050"/>
              </a:solidFill>
            </a:rPr>
            <a:t>Работник образования:</a:t>
          </a:r>
        </a:p>
        <a:p>
          <a:pPr lvl="0" algn="l" defTabSz="444500">
            <a:lnSpc>
              <a:spcPts val="8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none" kern="1200" dirty="0" smtClean="0">
              <a:solidFill>
                <a:schemeClr val="accent5">
                  <a:lumMod val="50000"/>
                </a:schemeClr>
              </a:solidFill>
            </a:rPr>
            <a:t>-</a:t>
          </a:r>
          <a:r>
            <a:rPr lang="ru-RU" sz="900" b="1" u="none" kern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заполняет анкету с указанием актуальных проблем, форм обучения</a:t>
          </a:r>
          <a:endParaRPr lang="ru-RU" sz="900" u="none" kern="1200" dirty="0">
            <a:solidFill>
              <a:schemeClr val="accent5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3159" y="1243305"/>
        <a:ext cx="1038915" cy="788868"/>
      </dsp:txXfrm>
    </dsp:sp>
    <dsp:sp modelId="{88467831-6FC0-485E-9FD0-97C0BBB1215F}">
      <dsp:nvSpPr>
        <dsp:cNvPr id="0" name=""/>
        <dsp:cNvSpPr/>
      </dsp:nvSpPr>
      <dsp:spPr>
        <a:xfrm>
          <a:off x="1027553" y="863479"/>
          <a:ext cx="169804" cy="16980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9A223A-4CBD-4784-8EE7-38F6D8DD2882}">
      <dsp:nvSpPr>
        <dsp:cNvPr id="0" name=""/>
        <dsp:cNvSpPr/>
      </dsp:nvSpPr>
      <dsp:spPr>
        <a:xfrm rot="5400000">
          <a:off x="1325825" y="505277"/>
          <a:ext cx="599076" cy="946478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BD7C75-1E08-4562-9048-138ABF56AFED}">
      <dsp:nvSpPr>
        <dsp:cNvPr id="0" name=""/>
        <dsp:cNvSpPr/>
      </dsp:nvSpPr>
      <dsp:spPr>
        <a:xfrm>
          <a:off x="1333585" y="778497"/>
          <a:ext cx="833301" cy="527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 smtClean="0">
              <a:solidFill>
                <a:srgbClr val="00B050"/>
              </a:solidFill>
            </a:rPr>
            <a:t>МОиН РТ:</a:t>
          </a:r>
        </a:p>
        <a:p>
          <a:pPr lvl="0" algn="l" defTabSz="444500">
            <a:lnSpc>
              <a:spcPts val="1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ru-RU" sz="900" b="1" kern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устанавливает приоритеты планового ПК</a:t>
          </a:r>
        </a:p>
        <a:p>
          <a:pPr lvl="0" algn="l" defTabSz="444500">
            <a:lnSpc>
              <a:spcPts val="1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-объявляет о начале экспертизы</a:t>
          </a:r>
        </a:p>
        <a:p>
          <a:pPr lvl="0" algn="l" defTabSz="444500">
            <a:lnSpc>
              <a:spcPts val="1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 smtClean="0">
              <a:solidFill>
                <a:srgbClr val="00B050"/>
              </a:solidFill>
            </a:rPr>
            <a:t>Обучающая организация</a:t>
          </a:r>
          <a:r>
            <a:rPr lang="ru-RU" sz="1000" b="1" kern="1200" dirty="0" smtClean="0">
              <a:solidFill>
                <a:schemeClr val="tx2">
                  <a:lumMod val="50000"/>
                </a:schemeClr>
              </a:solidFill>
            </a:rPr>
            <a:t>:</a:t>
          </a:r>
          <a:endParaRPr lang="ru-RU" sz="1000" b="1" kern="1200" dirty="0" smtClean="0">
            <a:solidFill>
              <a:schemeClr val="accent5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lvl="0" algn="l" defTabSz="444500">
            <a:lnSpc>
              <a:spcPts val="1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разрабатывает программы (модулей) и передает их на экспертизу</a:t>
          </a:r>
        </a:p>
        <a:p>
          <a:pPr lvl="0" algn="l" defTabSz="444500">
            <a:lnSpc>
              <a:spcPts val="1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>
        <a:off x="1333585" y="778497"/>
        <a:ext cx="833301" cy="527745"/>
      </dsp:txXfrm>
    </dsp:sp>
    <dsp:sp modelId="{DE0C069A-B7FF-46CD-9316-2595594BCB09}">
      <dsp:nvSpPr>
        <dsp:cNvPr id="0" name=""/>
        <dsp:cNvSpPr/>
      </dsp:nvSpPr>
      <dsp:spPr>
        <a:xfrm>
          <a:off x="1944217" y="476844"/>
          <a:ext cx="169804" cy="16980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5C44AD-BDD2-44CE-B99A-17CE9B48DAFF}">
      <dsp:nvSpPr>
        <dsp:cNvPr id="0" name=""/>
        <dsp:cNvSpPr/>
      </dsp:nvSpPr>
      <dsp:spPr>
        <a:xfrm rot="5400000">
          <a:off x="2317221" y="399631"/>
          <a:ext cx="460024" cy="788507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041277-F3FD-467B-B749-2125CAB17697}">
      <dsp:nvSpPr>
        <dsp:cNvPr id="0" name=""/>
        <dsp:cNvSpPr/>
      </dsp:nvSpPr>
      <dsp:spPr>
        <a:xfrm>
          <a:off x="2344851" y="2333237"/>
          <a:ext cx="899961" cy="7888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2344851" y="2333237"/>
        <a:ext cx="899961" cy="788868"/>
      </dsp:txXfrm>
    </dsp:sp>
    <dsp:sp modelId="{2B026EA2-4D98-4512-972A-FF1F643EEF79}">
      <dsp:nvSpPr>
        <dsp:cNvPr id="0" name=""/>
        <dsp:cNvSpPr/>
      </dsp:nvSpPr>
      <dsp:spPr>
        <a:xfrm>
          <a:off x="2808313" y="347151"/>
          <a:ext cx="169804" cy="16980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F0FA3A-9C33-4BA9-990E-2359EC915096}">
      <dsp:nvSpPr>
        <dsp:cNvPr id="0" name=""/>
        <dsp:cNvSpPr/>
      </dsp:nvSpPr>
      <dsp:spPr>
        <a:xfrm rot="5400000">
          <a:off x="3227125" y="157467"/>
          <a:ext cx="599076" cy="99684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44D221-32B7-411C-95D1-278E4CDC716D}">
      <dsp:nvSpPr>
        <dsp:cNvPr id="0" name=""/>
        <dsp:cNvSpPr/>
      </dsp:nvSpPr>
      <dsp:spPr>
        <a:xfrm>
          <a:off x="3614943" y="2060613"/>
          <a:ext cx="899961" cy="7888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3614943" y="2060613"/>
        <a:ext cx="899961" cy="788868"/>
      </dsp:txXfrm>
    </dsp:sp>
    <dsp:sp modelId="{CD78263D-1138-40F3-B1A0-BD01DCD96D3D}">
      <dsp:nvSpPr>
        <dsp:cNvPr id="0" name=""/>
        <dsp:cNvSpPr/>
      </dsp:nvSpPr>
      <dsp:spPr>
        <a:xfrm>
          <a:off x="3888432" y="153492"/>
          <a:ext cx="169804" cy="16980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717894-8322-4634-9846-12B85E257735}">
      <dsp:nvSpPr>
        <dsp:cNvPr id="0" name=""/>
        <dsp:cNvSpPr/>
      </dsp:nvSpPr>
      <dsp:spPr>
        <a:xfrm rot="5400000">
          <a:off x="4234140" y="67124"/>
          <a:ext cx="599076" cy="99684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2028E2-5A51-4865-8865-FEA9361432CD}">
      <dsp:nvSpPr>
        <dsp:cNvPr id="0" name=""/>
        <dsp:cNvSpPr/>
      </dsp:nvSpPr>
      <dsp:spPr>
        <a:xfrm>
          <a:off x="4786148" y="1787989"/>
          <a:ext cx="899961" cy="7888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4786148" y="1787989"/>
        <a:ext cx="899961" cy="788868"/>
      </dsp:txXfrm>
    </dsp:sp>
    <dsp:sp modelId="{6CB71ED1-087E-4689-B666-14B89A419972}">
      <dsp:nvSpPr>
        <dsp:cNvPr id="0" name=""/>
        <dsp:cNvSpPr/>
      </dsp:nvSpPr>
      <dsp:spPr>
        <a:xfrm>
          <a:off x="4977740" y="0"/>
          <a:ext cx="169804" cy="16980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76A9E2-6AC9-44B1-B95E-9041E07D4A34}">
      <dsp:nvSpPr>
        <dsp:cNvPr id="0" name=""/>
        <dsp:cNvSpPr/>
      </dsp:nvSpPr>
      <dsp:spPr>
        <a:xfrm rot="5400000">
          <a:off x="5438650" y="-180080"/>
          <a:ext cx="599076" cy="1226284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8EBEA5-0E9C-4DD3-812B-4A084DBB264E}">
      <dsp:nvSpPr>
        <dsp:cNvPr id="0" name=""/>
        <dsp:cNvSpPr/>
      </dsp:nvSpPr>
      <dsp:spPr>
        <a:xfrm>
          <a:off x="6072071" y="1515366"/>
          <a:ext cx="899961" cy="7888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072071" y="1515366"/>
        <a:ext cx="899961" cy="788868"/>
      </dsp:txXfrm>
    </dsp:sp>
    <dsp:sp modelId="{43EBE057-FCE5-47E8-870A-02C2188BE43D}">
      <dsp:nvSpPr>
        <dsp:cNvPr id="0" name=""/>
        <dsp:cNvSpPr/>
      </dsp:nvSpPr>
      <dsp:spPr>
        <a:xfrm>
          <a:off x="6227664" y="0"/>
          <a:ext cx="169804" cy="16980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CB1DC9-E609-4A9E-BE7D-FC16800D1DDB}">
      <dsp:nvSpPr>
        <dsp:cNvPr id="0" name=""/>
        <dsp:cNvSpPr/>
      </dsp:nvSpPr>
      <dsp:spPr>
        <a:xfrm rot="5400000">
          <a:off x="6715127" y="-344252"/>
          <a:ext cx="599076" cy="108733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499D8F-DACE-4C57-8809-9BA156D67189}">
      <dsp:nvSpPr>
        <dsp:cNvPr id="0" name=""/>
        <dsp:cNvSpPr/>
      </dsp:nvSpPr>
      <dsp:spPr>
        <a:xfrm>
          <a:off x="7173801" y="1242742"/>
          <a:ext cx="899961" cy="7888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173801" y="1242742"/>
        <a:ext cx="899961" cy="788868"/>
      </dsp:txXfrm>
    </dsp:sp>
    <dsp:sp modelId="{329414E7-22D3-4502-BD00-49750337F4C5}">
      <dsp:nvSpPr>
        <dsp:cNvPr id="0" name=""/>
        <dsp:cNvSpPr/>
      </dsp:nvSpPr>
      <dsp:spPr>
        <a:xfrm>
          <a:off x="7344816" y="0"/>
          <a:ext cx="169804" cy="16980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21EC38-4320-4F93-83CA-D4FED4879D4C}">
      <dsp:nvSpPr>
        <dsp:cNvPr id="0" name=""/>
        <dsp:cNvSpPr/>
      </dsp:nvSpPr>
      <dsp:spPr>
        <a:xfrm rot="5400000">
          <a:off x="7929212" y="-391696"/>
          <a:ext cx="599076" cy="99684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322369-F354-4831-9522-F918CDC6726F}">
      <dsp:nvSpPr>
        <dsp:cNvPr id="0" name=""/>
        <dsp:cNvSpPr/>
      </dsp:nvSpPr>
      <dsp:spPr>
        <a:xfrm>
          <a:off x="7910000" y="223801"/>
          <a:ext cx="1000666" cy="7888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ts val="12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ru-RU" sz="900" b="1" kern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посткурсовое сопровождение (методический коучинг, мониторинговые исследования</a:t>
          </a:r>
          <a:r>
            <a:rPr lang="ru-RU" sz="1000" b="1" kern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)</a:t>
          </a:r>
        </a:p>
        <a:p>
          <a:pPr lvl="0" algn="l" defTabSz="444500">
            <a:lnSpc>
              <a:spcPts val="12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- внешняя система оценки качества</a:t>
          </a:r>
          <a:endParaRPr lang="ru-RU" sz="1000" kern="1200" dirty="0"/>
        </a:p>
      </dsp:txBody>
      <dsp:txXfrm>
        <a:off x="7910000" y="223801"/>
        <a:ext cx="1000666" cy="7888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36C33-2F50-4361-9651-B5934CDC7413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3846F-E4DD-4C7C-A04D-B5CB438F4A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1306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55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7602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6959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9876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035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462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0259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2056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8153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3522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824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9657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39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4873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2558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2546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097" y="-93662"/>
            <a:ext cx="9175750" cy="523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2149" y="1491630"/>
            <a:ext cx="910850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aramond" pitchFamily="18" charset="0"/>
              </a:rPr>
              <a:t>Новые подходы к системе </a:t>
            </a:r>
          </a:p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Garamond" pitchFamily="18" charset="0"/>
              </a:rPr>
              <a:t>повышения квалификации: персонифицированная модель</a:t>
            </a:r>
          </a:p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aramond" pitchFamily="18" charset="0"/>
              </a:rPr>
              <a:t> 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4139952" y="4155928"/>
            <a:ext cx="4845442" cy="690308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endParaRPr lang="ru-RU" sz="1900" b="1" i="1" dirty="0" smtClean="0">
              <a:solidFill>
                <a:srgbClr val="1F497D"/>
              </a:solidFill>
            </a:endParaRPr>
          </a:p>
          <a:p>
            <a:pPr algn="r">
              <a:defRPr/>
            </a:pPr>
            <a:endParaRPr lang="ru-RU" sz="1900" b="1" i="1" dirty="0" smtClean="0">
              <a:solidFill>
                <a:srgbClr val="1F497D"/>
              </a:solidFill>
            </a:endParaRPr>
          </a:p>
          <a:p>
            <a:pPr algn="r">
              <a:defRPr/>
            </a:pPr>
            <a:endParaRPr lang="ru-RU" sz="1900" b="1" i="1" dirty="0" smtClean="0">
              <a:solidFill>
                <a:srgbClr val="1F497D"/>
              </a:solidFill>
            </a:endParaRPr>
          </a:p>
        </p:txBody>
      </p:sp>
      <p:pic>
        <p:nvPicPr>
          <p:cNvPr id="7" name="Picture 2" descr="File:Coat of Arms of Tatarstan.sv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1326" y="126264"/>
            <a:ext cx="1042722" cy="9333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760127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n-ea"/>
                <a:cs typeface="+mn-cs"/>
              </a:rPr>
              <a:t>Интерфейс оператора МОиН РТ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63688" y="3389174"/>
            <a:ext cx="57583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Формирование анкеты и мониторинг результатов</a:t>
            </a:r>
          </a:p>
          <a:p>
            <a:r>
              <a:rPr lang="ru-RU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Подтверждение списка кандидатов</a:t>
            </a:r>
          </a:p>
          <a:p>
            <a:r>
              <a:rPr lang="ru-RU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Мониторинг операторов ОО и МР </a:t>
            </a:r>
            <a:endParaRPr lang="ru-RU" b="1" dirty="0" smtClean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r>
              <a:rPr lang="ru-RU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Формирование </a:t>
            </a:r>
            <a:r>
              <a:rPr lang="ru-RU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реестра курсов и групп</a:t>
            </a:r>
          </a:p>
          <a:p>
            <a:r>
              <a:rPr lang="ru-RU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Перераспределение уникальных номеров</a:t>
            </a:r>
          </a:p>
          <a:p>
            <a:r>
              <a:rPr lang="ru-RU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Подтверждение ПК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15566"/>
            <a:ext cx="6262414" cy="2473608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28866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6987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0603" y="14949"/>
            <a:ext cx="570178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97" y="84934"/>
            <a:ext cx="545791" cy="53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2088" y="848419"/>
            <a:ext cx="858402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u="sng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1 этап</a:t>
            </a:r>
            <a:r>
              <a:rPr lang="ru-RU" sz="1300" u="sng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: </a:t>
            </a:r>
            <a:r>
              <a:rPr lang="ru-RU" sz="1300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(Муниципальный оператор)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Заполнение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в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ИС муниципального образования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модуля</a:t>
            </a:r>
            <a:r>
              <a:rPr lang="ru-RU" sz="1300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1300" b="1" dirty="0">
                <a:solidFill>
                  <a:srgbClr val="C00000"/>
                </a:solidFill>
                <a:latin typeface="Georgia" pitchFamily="18" charset="0"/>
              </a:rPr>
              <a:t>(июнь – август 2015 года</a:t>
            </a:r>
            <a:r>
              <a:rPr lang="ru-RU" sz="1300" b="1" dirty="0" smtClean="0">
                <a:solidFill>
                  <a:srgbClr val="C00000"/>
                </a:solidFill>
                <a:latin typeface="Georgia" pitchFamily="18" charset="0"/>
              </a:rPr>
              <a:t>)</a:t>
            </a:r>
          </a:p>
          <a:p>
            <a:endParaRPr lang="ru-RU" sz="800" b="1" dirty="0">
              <a:solidFill>
                <a:srgbClr val="7030A0"/>
              </a:solidFill>
              <a:latin typeface="Georgia" pitchFamily="18" charset="0"/>
            </a:endParaRPr>
          </a:p>
          <a:p>
            <a:r>
              <a:rPr lang="ru-RU" sz="1300" b="1" u="sng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2 этап: </a:t>
            </a:r>
            <a:r>
              <a:rPr lang="ru-RU" sz="1300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(Работники образования)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Заполнение анкетных данных через личный каби</a:t>
            </a:r>
            <a:r>
              <a:rPr lang="ru-RU" sz="1300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нет </a:t>
            </a:r>
            <a:r>
              <a:rPr lang="ru-RU" sz="1300" b="1" dirty="0">
                <a:solidFill>
                  <a:srgbClr val="C00000"/>
                </a:solidFill>
                <a:latin typeface="Georgia" pitchFamily="18" charset="0"/>
              </a:rPr>
              <a:t>(с 7 по 25 </a:t>
            </a:r>
            <a:r>
              <a:rPr lang="ru-RU" sz="1300" b="1" dirty="0" smtClean="0">
                <a:solidFill>
                  <a:srgbClr val="C00000"/>
                </a:solidFill>
                <a:latin typeface="Georgia" pitchFamily="18" charset="0"/>
              </a:rPr>
              <a:t>сентября 2015 </a:t>
            </a:r>
            <a:r>
              <a:rPr lang="ru-RU" sz="1300" b="1" dirty="0">
                <a:solidFill>
                  <a:srgbClr val="C00000"/>
                </a:solidFill>
                <a:latin typeface="Georgia" pitchFamily="18" charset="0"/>
              </a:rPr>
              <a:t>года)</a:t>
            </a:r>
          </a:p>
          <a:p>
            <a:endParaRPr lang="ru-RU" sz="800" dirty="0">
              <a:solidFill>
                <a:srgbClr val="7030A0"/>
              </a:solidFill>
              <a:latin typeface="Georgia" pitchFamily="18" charset="0"/>
            </a:endParaRPr>
          </a:p>
          <a:p>
            <a:r>
              <a:rPr lang="ru-RU" sz="1300" b="1" u="sng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3 этап: </a:t>
            </a:r>
            <a:r>
              <a:rPr lang="ru-RU" sz="1300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(МОиН РТ)</a:t>
            </a:r>
            <a:r>
              <a:rPr lang="ru-RU" sz="1300" dirty="0" smtClean="0"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1300" dirty="0" smtClean="0">
                <a:solidFill>
                  <a:schemeClr val="accent2"/>
                </a:solidFill>
                <a:latin typeface="Georgia" pitchFamily="18" charset="0"/>
              </a:rPr>
              <a:t>Составление </a:t>
            </a:r>
            <a:r>
              <a:rPr lang="ru-RU" sz="1300" dirty="0">
                <a:solidFill>
                  <a:schemeClr val="accent2"/>
                </a:solidFill>
                <a:latin typeface="Georgia" pitchFamily="18" charset="0"/>
              </a:rPr>
              <a:t>перечня тем, проблем для разработки </a:t>
            </a:r>
            <a:r>
              <a:rPr lang="ru-RU" sz="1300" dirty="0" smtClean="0">
                <a:solidFill>
                  <a:schemeClr val="accent2"/>
                </a:solidFill>
                <a:latin typeface="Georgia" pitchFamily="18" charset="0"/>
              </a:rPr>
              <a:t>ДПП ПК </a:t>
            </a:r>
            <a:r>
              <a:rPr lang="ru-RU" sz="1300" b="1" dirty="0" smtClean="0">
                <a:solidFill>
                  <a:srgbClr val="C00000"/>
                </a:solidFill>
                <a:latin typeface="Georgia" pitchFamily="18" charset="0"/>
              </a:rPr>
              <a:t>(</a:t>
            </a:r>
            <a:r>
              <a:rPr lang="ru-RU" sz="1300" b="1" dirty="0">
                <a:solidFill>
                  <a:srgbClr val="C00000"/>
                </a:solidFill>
                <a:latin typeface="Georgia" pitchFamily="18" charset="0"/>
              </a:rPr>
              <a:t>до 1 октября 2015 года)</a:t>
            </a:r>
          </a:p>
          <a:p>
            <a:endParaRPr lang="ru-RU" sz="800" dirty="0">
              <a:solidFill>
                <a:srgbClr val="7030A0"/>
              </a:solidFill>
              <a:latin typeface="Georgia" pitchFamily="18" charset="0"/>
            </a:endParaRPr>
          </a:p>
          <a:p>
            <a:r>
              <a:rPr lang="ru-RU" sz="1300" b="1" u="sng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4 этап: </a:t>
            </a:r>
            <a:r>
              <a:rPr lang="ru-RU" sz="1300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(Образовательные организации</a:t>
            </a:r>
            <a:r>
              <a:rPr lang="ru-RU" sz="1300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)</a:t>
            </a:r>
            <a:r>
              <a:rPr lang="ru-RU" sz="1300" b="1" dirty="0" smtClean="0"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1300" dirty="0" smtClean="0">
                <a:solidFill>
                  <a:schemeClr val="accent2"/>
                </a:solidFill>
                <a:latin typeface="Georgia" pitchFamily="18" charset="0"/>
              </a:rPr>
              <a:t>Разработка программ ДПО (Повышения квалификации и профессиональной переподготовки)</a:t>
            </a:r>
            <a:r>
              <a:rPr lang="ru-RU" sz="1300" dirty="0" smtClean="0">
                <a:latin typeface="Georgia" pitchFamily="18" charset="0"/>
              </a:rPr>
              <a:t> </a:t>
            </a:r>
            <a:r>
              <a:rPr lang="ru-RU" sz="1300" b="1" dirty="0">
                <a:solidFill>
                  <a:srgbClr val="C00000"/>
                </a:solidFill>
                <a:latin typeface="Georgia" pitchFamily="18" charset="0"/>
              </a:rPr>
              <a:t>(с 1 по 30 октября 2015 года)</a:t>
            </a:r>
          </a:p>
          <a:p>
            <a:endParaRPr lang="ru-RU" sz="800" b="1" dirty="0">
              <a:solidFill>
                <a:srgbClr val="7030A0"/>
              </a:solidFill>
              <a:latin typeface="Georgia" pitchFamily="18" charset="0"/>
            </a:endParaRPr>
          </a:p>
          <a:p>
            <a:r>
              <a:rPr lang="ru-RU" sz="1300" b="1" u="sng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5 этап: </a:t>
            </a:r>
            <a:r>
              <a:rPr lang="ru-RU" sz="1300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(МОиН РТ, региональный оператор)</a:t>
            </a:r>
            <a:r>
              <a:rPr lang="ru-RU" sz="1300" b="1" dirty="0" smtClean="0"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1300" dirty="0" smtClean="0">
                <a:solidFill>
                  <a:schemeClr val="accent2"/>
                </a:solidFill>
                <a:latin typeface="Georgia" pitchFamily="18" charset="0"/>
              </a:rPr>
              <a:t>Прием программ </a:t>
            </a:r>
            <a:r>
              <a:rPr lang="ru-RU" sz="1300" dirty="0">
                <a:solidFill>
                  <a:schemeClr val="accent2"/>
                </a:solidFill>
                <a:latin typeface="Georgia" pitchFamily="18" charset="0"/>
              </a:rPr>
              <a:t>на экспертизу </a:t>
            </a:r>
            <a:r>
              <a:rPr lang="ru-RU" sz="1300" b="1" dirty="0">
                <a:solidFill>
                  <a:srgbClr val="C00000"/>
                </a:solidFill>
                <a:latin typeface="Georgia" pitchFamily="18" charset="0"/>
              </a:rPr>
              <a:t>(до 2 ноября 2015 года)</a:t>
            </a:r>
          </a:p>
          <a:p>
            <a:endParaRPr lang="ru-RU" sz="800" b="1" dirty="0">
              <a:solidFill>
                <a:srgbClr val="7030A0"/>
              </a:solidFill>
              <a:latin typeface="Georgia" pitchFamily="18" charset="0"/>
            </a:endParaRPr>
          </a:p>
          <a:p>
            <a:r>
              <a:rPr lang="ru-RU" sz="1300" b="1" u="sng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6 этап: </a:t>
            </a:r>
            <a:r>
              <a:rPr lang="ru-RU" sz="1300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(МОиН РТ)</a:t>
            </a:r>
            <a:r>
              <a:rPr lang="ru-RU" sz="1300" b="1" dirty="0" smtClean="0"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1300" dirty="0" smtClean="0">
                <a:solidFill>
                  <a:schemeClr val="accent2"/>
                </a:solidFill>
                <a:latin typeface="Georgia" pitchFamily="18" charset="0"/>
              </a:rPr>
              <a:t>Работа </a:t>
            </a:r>
            <a:r>
              <a:rPr lang="ru-RU" sz="1300" dirty="0">
                <a:solidFill>
                  <a:schemeClr val="accent2"/>
                </a:solidFill>
                <a:latin typeface="Georgia" pitchFamily="18" charset="0"/>
              </a:rPr>
              <a:t>республиканского Экспертного совета по оценке </a:t>
            </a:r>
            <a:r>
              <a:rPr lang="ru-RU" sz="1300" dirty="0" smtClean="0">
                <a:solidFill>
                  <a:schemeClr val="accent2"/>
                </a:solidFill>
                <a:latin typeface="Georgia" pitchFamily="18" charset="0"/>
              </a:rPr>
              <a:t>ДПП ПК </a:t>
            </a:r>
            <a:r>
              <a:rPr lang="ru-RU" sz="1300" b="1" dirty="0">
                <a:solidFill>
                  <a:srgbClr val="C00000"/>
                </a:solidFill>
                <a:latin typeface="Georgia" pitchFamily="18" charset="0"/>
              </a:rPr>
              <a:t>(с 3 по 20 ноября 2015 года)</a:t>
            </a:r>
          </a:p>
          <a:p>
            <a:endParaRPr lang="ru-RU" sz="800" dirty="0">
              <a:solidFill>
                <a:srgbClr val="7030A0"/>
              </a:solidFill>
              <a:latin typeface="Georgia" pitchFamily="18" charset="0"/>
            </a:endParaRPr>
          </a:p>
          <a:p>
            <a:r>
              <a:rPr lang="ru-RU" sz="1300" b="1" u="sng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7 этап: </a:t>
            </a:r>
            <a:r>
              <a:rPr lang="ru-RU" sz="1300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(Образовательные организации)</a:t>
            </a:r>
            <a:r>
              <a:rPr lang="ru-RU" sz="1300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1300" dirty="0" smtClean="0">
                <a:solidFill>
                  <a:schemeClr val="accent2"/>
                </a:solidFill>
                <a:latin typeface="Georgia" pitchFamily="18" charset="0"/>
              </a:rPr>
              <a:t>Разработка </a:t>
            </a:r>
            <a:r>
              <a:rPr lang="ru-RU" sz="1300" dirty="0">
                <a:solidFill>
                  <a:schemeClr val="accent2"/>
                </a:solidFill>
                <a:latin typeface="Georgia" pitchFamily="18" charset="0"/>
              </a:rPr>
              <a:t>образовательными организациями Плана-графика </a:t>
            </a:r>
            <a:r>
              <a:rPr lang="ru-RU" sz="1300" dirty="0" smtClean="0">
                <a:solidFill>
                  <a:schemeClr val="accent2"/>
                </a:solidFill>
                <a:latin typeface="Georgia" pitchFamily="18" charset="0"/>
              </a:rPr>
              <a:t>ПК </a:t>
            </a:r>
            <a:r>
              <a:rPr lang="ru-RU" sz="1300" b="1" dirty="0" smtClean="0">
                <a:solidFill>
                  <a:srgbClr val="C00000"/>
                </a:solidFill>
                <a:latin typeface="Georgia" pitchFamily="18" charset="0"/>
              </a:rPr>
              <a:t>(</a:t>
            </a:r>
            <a:r>
              <a:rPr lang="ru-RU" sz="1300" b="1" dirty="0">
                <a:solidFill>
                  <a:srgbClr val="C00000"/>
                </a:solidFill>
                <a:latin typeface="Georgia" pitchFamily="18" charset="0"/>
              </a:rPr>
              <a:t>с 23 по 30 ноября 2015 года)</a:t>
            </a:r>
          </a:p>
          <a:p>
            <a:endParaRPr lang="ru-RU" sz="800" b="1" dirty="0">
              <a:solidFill>
                <a:srgbClr val="7030A0"/>
              </a:solidFill>
              <a:latin typeface="Georgia" pitchFamily="18" charset="0"/>
            </a:endParaRPr>
          </a:p>
          <a:p>
            <a:r>
              <a:rPr lang="ru-RU" sz="1300" b="1" u="sng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8 этап: </a:t>
            </a:r>
            <a:r>
              <a:rPr lang="ru-RU" sz="1300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(Региональный оператор)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Загрузка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Плана-графика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ПК в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модуль «Повышение квалификации</a:t>
            </a:r>
            <a:r>
              <a:rPr lang="tt-RU" sz="13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 работников образования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» </a:t>
            </a:r>
            <a:r>
              <a:rPr lang="ru-RU" sz="1300" b="1" dirty="0">
                <a:solidFill>
                  <a:srgbClr val="C00000"/>
                </a:solidFill>
                <a:latin typeface="Georgia" pitchFamily="18" charset="0"/>
              </a:rPr>
              <a:t>(до 5 декабря 2015 года)</a:t>
            </a:r>
          </a:p>
          <a:p>
            <a:endParaRPr lang="ru-RU" sz="800" dirty="0">
              <a:solidFill>
                <a:schemeClr val="accent5">
                  <a:lumMod val="50000"/>
                </a:schemeClr>
              </a:solidFill>
              <a:latin typeface="Georgia" pitchFamily="18" charset="0"/>
            </a:endParaRPr>
          </a:p>
          <a:p>
            <a:r>
              <a:rPr lang="ru-RU" sz="1300" b="1" u="sng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9 этап: </a:t>
            </a:r>
            <a:r>
              <a:rPr lang="ru-RU" sz="1300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(Работники образования)</a:t>
            </a:r>
            <a:r>
              <a:rPr lang="ru-RU" sz="1300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Подача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заявлений (выбор даты, темы, места повышения квалификации) на повышение квалификации </a:t>
            </a:r>
            <a:r>
              <a:rPr lang="ru-RU" sz="1300" b="1" dirty="0" smtClean="0">
                <a:solidFill>
                  <a:srgbClr val="C00000"/>
                </a:solidFill>
                <a:latin typeface="Georgia" pitchFamily="18" charset="0"/>
              </a:rPr>
              <a:t>(</a:t>
            </a:r>
            <a:r>
              <a:rPr lang="ru-RU" sz="1300" b="1" dirty="0">
                <a:solidFill>
                  <a:srgbClr val="C00000"/>
                </a:solidFill>
                <a:latin typeface="Georgia" pitchFamily="18" charset="0"/>
              </a:rPr>
              <a:t>с 7 по 25 декабря 2015 года)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5692" y="146213"/>
            <a:ext cx="8625824" cy="4115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2400"/>
              </a:lnSpc>
            </a:pPr>
            <a:r>
              <a:rPr lang="ru-RU" sz="2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n-ea"/>
                <a:cs typeface="+mn-cs"/>
              </a:rPr>
              <a:t>Периоды подготовки </a:t>
            </a:r>
          </a:p>
          <a:p>
            <a:pPr>
              <a:lnSpc>
                <a:spcPts val="2400"/>
              </a:lnSpc>
            </a:pPr>
            <a:r>
              <a:rPr lang="ru-RU" sz="2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n-ea"/>
                <a:cs typeface="+mn-cs"/>
              </a:rPr>
              <a:t>к повышению квалификации в 2016 году </a:t>
            </a:r>
            <a:endParaRPr lang="ru-RU" sz="28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48359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8410" y="-7615"/>
            <a:ext cx="827584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97" y="84934"/>
            <a:ext cx="545791" cy="53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18589" y="92333"/>
            <a:ext cx="833327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j-ea"/>
                <a:cs typeface="+mj-cs"/>
              </a:rPr>
              <a:t>Система оценки качества программ</a:t>
            </a:r>
            <a:endParaRPr lang="ru-RU" sz="32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Garamond" pitchFamily="18" charset="0"/>
              <a:ea typeface="+mj-ea"/>
              <a:cs typeface="+mj-cs"/>
            </a:endParaRPr>
          </a:p>
        </p:txBody>
      </p:sp>
      <p:pic>
        <p:nvPicPr>
          <p:cNvPr id="1026" name="Рисунок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3443" y="613297"/>
            <a:ext cx="7322268" cy="359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2202" y="4219940"/>
            <a:ext cx="82809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ea typeface="Times New Roman"/>
              </a:rPr>
              <a:t>Система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ea typeface="Times New Roman"/>
              </a:rPr>
              <a:t>оценки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ea typeface="Times New Roman"/>
              </a:rPr>
              <a:t>проводится в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ea typeface="Times New Roman"/>
              </a:rPr>
              <a:t>следующих формах: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  <a:ea typeface="Times New Roman"/>
              </a:rPr>
              <a:t>внутренний мониторинг качества образования;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  <a:ea typeface="Times New Roman"/>
              </a:rPr>
              <a:t>внешняя независимая оценка качества образования.</a:t>
            </a:r>
            <a:endParaRPr lang="ru-RU" sz="1400" dirty="0">
              <a:solidFill>
                <a:schemeClr val="accent2">
                  <a:lumMod val="75000"/>
                </a:schemeClr>
              </a:solidFill>
              <a:effectLst/>
              <a:latin typeface="Georgia" pitchFamily="18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25536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1515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8410" y="-7615"/>
            <a:ext cx="413792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98" y="84934"/>
            <a:ext cx="403718" cy="395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Рисунок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857" y="195486"/>
            <a:ext cx="4932365" cy="211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5606670" y="2075416"/>
            <a:ext cx="35373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n>
                  <a:solidFill>
                    <a:schemeClr val="tx1"/>
                  </a:solidFill>
                </a:ln>
                <a:latin typeface="Calibri" pitchFamily="34" charset="0"/>
                <a:ea typeface="+mj-ea"/>
                <a:cs typeface="Calibri" pitchFamily="34" charset="0"/>
              </a:rPr>
              <a:t>Внешняя оценка</a:t>
            </a:r>
            <a:endParaRPr lang="ru-RU" sz="3200" b="1" dirty="0">
              <a:ln>
                <a:solidFill>
                  <a:schemeClr val="tx1"/>
                </a:solidFill>
              </a:ln>
              <a:latin typeface="Calibri" pitchFamily="34" charset="0"/>
              <a:ea typeface="+mj-ea"/>
              <a:cs typeface="Calibri" pitchFamily="34" charset="0"/>
            </a:endParaRPr>
          </a:p>
        </p:txBody>
      </p:sp>
      <p:pic>
        <p:nvPicPr>
          <p:cNvPr id="2051" name="Рисунок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6174" y="2444159"/>
            <a:ext cx="5253083" cy="257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353778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8410" y="-7615"/>
            <a:ext cx="827584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97" y="84934"/>
            <a:ext cx="545791" cy="53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4000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83205" y="2067727"/>
            <a:ext cx="812990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j-ea"/>
                <a:cs typeface="+mj-cs"/>
              </a:rPr>
              <a:t>Спасибо за внимание!</a:t>
            </a:r>
            <a:endParaRPr lang="ru-RU" sz="44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Garamond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68654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3868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37657" y="0"/>
            <a:ext cx="460516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2649" y="122292"/>
            <a:ext cx="396177" cy="387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18931" y="109850"/>
            <a:ext cx="75608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Garamond" pitchFamily="18" charset="0"/>
                <a:ea typeface="+mj-ea"/>
                <a:cs typeface="+mj-cs"/>
              </a:rPr>
              <a:t>Совершенствование системы повышения квалификации</a:t>
            </a:r>
            <a:endParaRPr lang="ru-RU" sz="22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C00000"/>
              </a:solidFill>
              <a:latin typeface="Garamond" pitchFamily="18" charset="0"/>
              <a:ea typeface="+mj-ea"/>
              <a:cs typeface="+mj-cs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006725" y="12001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43773" y="1013251"/>
            <a:ext cx="2934072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Персонифицированная модель ПК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949464"/>
            <a:ext cx="3528392" cy="113877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Экспертный совет </a:t>
            </a:r>
          </a:p>
          <a:p>
            <a:pPr algn="ctr"/>
            <a:r>
              <a:rPr lang="ru-RU" sz="2400" b="1" dirty="0" smtClean="0">
                <a:ln w="11430"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по оценке программ ПК</a:t>
            </a:r>
          </a:p>
          <a:p>
            <a:pPr algn="ctr"/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утверждает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76056" y="2139702"/>
            <a:ext cx="3888432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Республиканский реестр программ ПК</a:t>
            </a:r>
          </a:p>
          <a:p>
            <a:pPr algn="ctr"/>
            <a:r>
              <a:rPr lang="ru-RU" sz="2000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(приказ МОиН РТ от 25.12.2014 г. №7658/14 )</a:t>
            </a:r>
            <a:endParaRPr lang="ru-RU" sz="2000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2040779" y="509960"/>
            <a:ext cx="270030" cy="432048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6373682" y="534230"/>
            <a:ext cx="270030" cy="432048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63447" y="1852522"/>
            <a:ext cx="4221005" cy="19082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800" b="1" dirty="0" smtClean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0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Разработка модуля «Повышение квалификации» в ЕИС «Электронное образование в РТ»</a:t>
            </a:r>
          </a:p>
          <a:p>
            <a:pPr algn="ctr"/>
            <a:endParaRPr lang="ru-RU" sz="800" b="1" dirty="0" smtClean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1400" i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(апробация на базе: Бугульминского, Кукморского, Лаишевского, Мамадышского, Нижнекамского районов РТ)</a:t>
            </a:r>
            <a:endParaRPr lang="ru-RU" sz="1400" i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3689" y="4022941"/>
            <a:ext cx="504056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400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25 </a:t>
            </a:r>
            <a:r>
              <a:rPr lang="ru-RU" sz="1400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– 26 июня 2015 года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обучающий семинар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для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муниципальных операторов и тьюторов по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ИКТ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5364089" y="3579862"/>
            <a:ext cx="3600399" cy="1440160"/>
          </a:xfrm>
          <a:prstGeom prst="rightArrow">
            <a:avLst/>
          </a:prstGeom>
          <a:solidFill>
            <a:schemeClr val="bg1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378853" y="3976776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Реестром утвержден список образовательных организаций</a:t>
            </a:r>
          </a:p>
        </p:txBody>
      </p:sp>
    </p:spTree>
    <p:extLst>
      <p:ext uri="{BB962C8B-B14F-4D97-AF65-F5344CB8AC3E}">
        <p14:creationId xmlns:p14="http://schemas.microsoft.com/office/powerpoint/2010/main" xmlns="" val="5146966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5940152" cy="49878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18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n-ea"/>
                <a:cs typeface="+mn-cs"/>
              </a:rPr>
              <a:t>Этапы реализации персонифицированной </a:t>
            </a:r>
            <a:r>
              <a:rPr lang="ru-RU" sz="1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n-ea"/>
                <a:cs typeface="+mn-cs"/>
              </a:rPr>
              <a:t>модели ПК</a:t>
            </a:r>
            <a:endParaRPr lang="ru-RU" sz="18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Garamond" pitchFamily="18" charset="0"/>
              <a:ea typeface="+mn-ea"/>
              <a:cs typeface="+mn-cs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2209983913"/>
              </p:ext>
            </p:extLst>
          </p:nvPr>
        </p:nvGraphicFramePr>
        <p:xfrm>
          <a:off x="-108520" y="467751"/>
          <a:ext cx="9252520" cy="44079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" y="1261634"/>
            <a:ext cx="1107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1 этап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1600" y="771409"/>
            <a:ext cx="864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2 этап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1495018"/>
            <a:ext cx="8782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chemeClr val="accent5">
                    <a:lumMod val="50000"/>
                  </a:schemeClr>
                </a:solidFill>
              </a:rPr>
              <a:t>-</a:t>
            </a:r>
            <a:r>
              <a:rPr lang="ru-RU" sz="1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проводит экспертизу программ </a:t>
            </a:r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ПК и ПП</a:t>
            </a:r>
          </a:p>
          <a:p>
            <a:pPr lvl="0"/>
            <a:r>
              <a:rPr lang="ru-RU" sz="1000" b="1" u="sng" dirty="0">
                <a:solidFill>
                  <a:srgbClr val="00B050"/>
                </a:solidFill>
              </a:rPr>
              <a:t>МОиН РТ:</a:t>
            </a:r>
          </a:p>
          <a:p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-утверждает региональный реестр программ ДПО</a:t>
            </a:r>
            <a:endParaRPr lang="ru-RU" sz="1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2051720" y="709736"/>
            <a:ext cx="936104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3 этап</a:t>
            </a:r>
          </a:p>
          <a:p>
            <a:r>
              <a:rPr lang="ru-RU" sz="1100" b="1" u="sng" dirty="0" smtClean="0">
                <a:solidFill>
                  <a:srgbClr val="00B050"/>
                </a:solidFill>
              </a:rPr>
              <a:t> Экспертный                        Совет</a:t>
            </a:r>
            <a:r>
              <a:rPr lang="ru-RU" sz="1100" b="1" u="sng" dirty="0" smtClean="0">
                <a:solidFill>
                  <a:schemeClr val="tx2">
                    <a:lumMod val="50000"/>
                  </a:schemeClr>
                </a:solidFill>
              </a:rPr>
              <a:t>:</a:t>
            </a:r>
            <a:endParaRPr lang="ru-RU" sz="1100" b="1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68985" y="1265968"/>
            <a:ext cx="918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-разрабаты-</a:t>
            </a:r>
          </a:p>
          <a:p>
            <a:r>
              <a:rPr lang="ru-RU" sz="1000" b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вает планы-графики 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968985" y="532572"/>
            <a:ext cx="1224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4 </a:t>
            </a:r>
            <a:r>
              <a:rPr lang="ru-RU" sz="2000" b="1" dirty="0" smtClean="0">
                <a:solidFill>
                  <a:srgbClr val="C00000"/>
                </a:solidFill>
              </a:rPr>
              <a:t>этап</a:t>
            </a:r>
          </a:p>
          <a:p>
            <a:endParaRPr lang="ru-RU" sz="800" b="1" dirty="0">
              <a:solidFill>
                <a:srgbClr val="C00000"/>
              </a:solidFill>
            </a:endParaRPr>
          </a:p>
          <a:p>
            <a:r>
              <a:rPr lang="ru-RU" sz="1000" b="1" u="sng" smtClean="0">
                <a:solidFill>
                  <a:srgbClr val="00B050"/>
                </a:solidFill>
              </a:rPr>
              <a:t>Обучающая организация:</a:t>
            </a:r>
            <a:endParaRPr lang="ru-RU" sz="1000" b="1" u="sng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77420" y="838155"/>
            <a:ext cx="10081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u="sng" dirty="0" smtClean="0">
                <a:solidFill>
                  <a:srgbClr val="00B050"/>
                </a:solidFill>
              </a:rPr>
              <a:t>Администратор </a:t>
            </a:r>
            <a:r>
              <a:rPr lang="ru-RU" sz="1000" b="1" u="sng" dirty="0">
                <a:solidFill>
                  <a:srgbClr val="00B050"/>
                </a:solidFill>
              </a:rPr>
              <a:t>системы:</a:t>
            </a:r>
          </a:p>
          <a:p>
            <a:r>
              <a:rPr lang="ru-RU" sz="1000" b="1" dirty="0">
                <a:solidFill>
                  <a:schemeClr val="accent5">
                    <a:lumMod val="50000"/>
                  </a:schemeClr>
                </a:solidFill>
              </a:rPr>
              <a:t>-</a:t>
            </a:r>
            <a:r>
              <a:rPr lang="ru-RU" sz="1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запускает сервис онлайн-регистрации на ПК </a:t>
            </a:r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соответствии с реестром ДПО </a:t>
            </a:r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планом-графиком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977420" y="417617"/>
            <a:ext cx="971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5 этап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35091" y="686663"/>
            <a:ext cx="1296144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u="sng" dirty="0" smtClean="0">
                <a:solidFill>
                  <a:srgbClr val="00B050"/>
                </a:solidFill>
              </a:rPr>
              <a:t>Работник </a:t>
            </a:r>
            <a:r>
              <a:rPr lang="ru-RU" sz="1000" b="1" u="sng" dirty="0">
                <a:solidFill>
                  <a:srgbClr val="00B050"/>
                </a:solidFill>
              </a:rPr>
              <a:t>образования</a:t>
            </a:r>
            <a:r>
              <a:rPr lang="ru-RU" sz="1000" b="1" u="sng" dirty="0">
                <a:solidFill>
                  <a:schemeClr val="tx2">
                    <a:lumMod val="50000"/>
                  </a:schemeClr>
                </a:solidFill>
              </a:rPr>
              <a:t>:</a:t>
            </a:r>
          </a:p>
          <a:p>
            <a:pPr>
              <a:lnSpc>
                <a:spcPts val="900"/>
              </a:lnSpc>
            </a:pPr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формирует </a:t>
            </a:r>
          </a:p>
          <a:p>
            <a:pPr>
              <a:lnSpc>
                <a:spcPts val="900"/>
              </a:lnSpc>
            </a:pPr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заявку на </a:t>
            </a:r>
            <a: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ПК с указанием уникального номера</a:t>
            </a:r>
            <a:endParaRPr lang="ru-RU" sz="9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00" b="1" u="sng" dirty="0" smtClean="0">
                <a:solidFill>
                  <a:srgbClr val="00B050"/>
                </a:solidFill>
              </a:rPr>
              <a:t>Региональный </a:t>
            </a:r>
            <a:r>
              <a:rPr lang="ru-RU" sz="1000" b="1" u="sng" dirty="0">
                <a:solidFill>
                  <a:srgbClr val="00B050"/>
                </a:solidFill>
              </a:rPr>
              <a:t>оператор</a:t>
            </a:r>
            <a:r>
              <a:rPr lang="ru-RU" sz="1000" b="1" u="sng" dirty="0" smtClean="0">
                <a:solidFill>
                  <a:srgbClr val="00B050"/>
                </a:solidFill>
              </a:rPr>
              <a:t>:</a:t>
            </a:r>
            <a:endParaRPr lang="ru-RU" sz="9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формирует списки  </a:t>
            </a:r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 слушателей</a:t>
            </a:r>
          </a:p>
          <a:p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-регистрирует </a:t>
            </a:r>
          </a:p>
          <a:p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отказы в ПК</a:t>
            </a:r>
          </a:p>
          <a:p>
            <a:r>
              <a:rPr lang="ru-RU" sz="1000" b="1" u="sng" dirty="0" smtClean="0">
                <a:solidFill>
                  <a:srgbClr val="00B050"/>
                </a:solidFill>
              </a:rPr>
              <a:t>Оператор </a:t>
            </a:r>
            <a:r>
              <a:rPr lang="ru-RU" sz="1000" b="1" u="sng" dirty="0">
                <a:solidFill>
                  <a:srgbClr val="00B050"/>
                </a:solidFill>
              </a:rPr>
              <a:t>МР:</a:t>
            </a:r>
          </a:p>
          <a:p>
            <a:r>
              <a:rPr lang="ru-RU" sz="1000" b="1" dirty="0">
                <a:solidFill>
                  <a:schemeClr val="accent5">
                    <a:lumMod val="50000"/>
                  </a:schemeClr>
                </a:solidFill>
              </a:rPr>
              <a:t>-</a:t>
            </a:r>
            <a: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сопровождает формирование </a:t>
            </a:r>
            <a:endParaRPr lang="ru-RU" sz="9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заявок в системе</a:t>
            </a:r>
          </a:p>
          <a:p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-перераспреде-</a:t>
            </a:r>
          </a:p>
          <a:p>
            <a: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ляет уникальные номера </a:t>
            </a:r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</a:p>
          <a:p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отказе от ПК</a:t>
            </a:r>
          </a:p>
          <a:p>
            <a:r>
              <a:rPr lang="ru-RU" sz="1000" b="1" u="sng" dirty="0">
                <a:solidFill>
                  <a:srgbClr val="00B050"/>
                </a:solidFill>
              </a:rPr>
              <a:t>Оператор ОО:</a:t>
            </a:r>
          </a:p>
          <a:p>
            <a:r>
              <a:rPr lang="ru-RU" sz="1000" b="1" dirty="0">
                <a:solidFill>
                  <a:schemeClr val="accent5">
                    <a:lumMod val="50000"/>
                  </a:schemeClr>
                </a:solidFill>
              </a:rPr>
              <a:t>-</a:t>
            </a:r>
            <a: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сопровождает формирование</a:t>
            </a:r>
            <a:endParaRPr lang="ru-RU" sz="9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заявок</a:t>
            </a:r>
          </a:p>
          <a:p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-перераспреде</a:t>
            </a:r>
          </a:p>
          <a:p>
            <a: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ляет уникальные номера </a:t>
            </a:r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отказах</a:t>
            </a: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135091" y="332517"/>
            <a:ext cx="971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6</a:t>
            </a:r>
            <a:r>
              <a:rPr lang="ru-RU" sz="2000" b="1" dirty="0" smtClean="0">
                <a:solidFill>
                  <a:srgbClr val="C00000"/>
                </a:solidFill>
              </a:rPr>
              <a:t> этап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12805" y="467504"/>
            <a:ext cx="138867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u="sng" dirty="0">
                <a:solidFill>
                  <a:srgbClr val="00B050"/>
                </a:solidFill>
              </a:rPr>
              <a:t>Обучающая </a:t>
            </a:r>
            <a:r>
              <a:rPr lang="ru-RU" sz="1000" b="1" u="sng" dirty="0" smtClean="0">
                <a:solidFill>
                  <a:srgbClr val="00B050"/>
                </a:solidFill>
              </a:rPr>
              <a:t>организация:</a:t>
            </a:r>
          </a:p>
          <a:p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организует </a:t>
            </a:r>
          </a:p>
          <a:p>
            <a: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обучение</a:t>
            </a:r>
            <a:endParaRPr lang="ru-RU" sz="9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-внутренняя система оценки качества</a:t>
            </a:r>
          </a:p>
          <a:p>
            <a:r>
              <a:rPr lang="ru-RU" sz="1000" b="1" u="sng" dirty="0" smtClean="0">
                <a:solidFill>
                  <a:srgbClr val="00B050"/>
                </a:solidFill>
              </a:rPr>
              <a:t>Работник </a:t>
            </a:r>
            <a:r>
              <a:rPr lang="ru-RU" sz="1000" b="1" u="sng" dirty="0">
                <a:solidFill>
                  <a:srgbClr val="00B050"/>
                </a:solidFill>
              </a:rPr>
              <a:t>образования:</a:t>
            </a:r>
          </a:p>
          <a:p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-сообщает о результатах обучения</a:t>
            </a:r>
          </a:p>
          <a:p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-вносит данные о ПК в систему</a:t>
            </a:r>
          </a:p>
          <a:p>
            <a:r>
              <a:rPr lang="ru-RU" sz="1000" b="1" u="sng" dirty="0" smtClean="0">
                <a:solidFill>
                  <a:srgbClr val="00B050"/>
                </a:solidFill>
              </a:rPr>
              <a:t>Региональный </a:t>
            </a:r>
            <a:r>
              <a:rPr lang="ru-RU" sz="1000" b="1" u="sng" dirty="0">
                <a:solidFill>
                  <a:srgbClr val="00B050"/>
                </a:solidFill>
              </a:rPr>
              <a:t>оператор:</a:t>
            </a:r>
          </a:p>
          <a:p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роводит согласование и изменение </a:t>
            </a:r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данных о ПК</a:t>
            </a:r>
          </a:p>
          <a:p>
            <a:r>
              <a:rPr lang="ru-RU" sz="1000" b="1" u="sng" dirty="0">
                <a:solidFill>
                  <a:srgbClr val="00B050"/>
                </a:solidFill>
              </a:rPr>
              <a:t>Оператор МР:</a:t>
            </a:r>
          </a:p>
          <a:p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роводит согласование </a:t>
            </a:r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данных о ПК</a:t>
            </a:r>
          </a:p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377955" y="9555"/>
            <a:ext cx="858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7 этап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85434" y="21472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8 этап</a:t>
            </a:r>
          </a:p>
          <a:p>
            <a:r>
              <a:rPr lang="ru-RU" sz="1000" b="1" u="sng" dirty="0">
                <a:solidFill>
                  <a:srgbClr val="00B050"/>
                </a:solidFill>
              </a:rPr>
              <a:t>Обучающая </a:t>
            </a:r>
            <a:r>
              <a:rPr lang="ru-RU" sz="1000" b="1" u="sng" dirty="0" smtClean="0">
                <a:solidFill>
                  <a:srgbClr val="00B050"/>
                </a:solidFill>
              </a:rPr>
              <a:t>организация:</a:t>
            </a:r>
            <a:endParaRPr lang="ru-RU" sz="1000" b="1" u="sng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491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8410" y="-7615"/>
            <a:ext cx="827584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97" y="84934"/>
            <a:ext cx="545791" cy="53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18588" y="1059658"/>
            <a:ext cx="8229600" cy="2160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n-ea"/>
                <a:cs typeface="+mn-cs"/>
              </a:rPr>
              <a:t>Интерфейсы работы участников в рамках персонифицированной модели повышения квалификации работников образования </a:t>
            </a:r>
            <a:endParaRPr lang="ru-RU" sz="28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89466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n-ea"/>
                <a:cs typeface="+mn-cs"/>
              </a:rPr>
              <a:t>Интерфейс педагога. Анкетирование</a:t>
            </a:r>
            <a:endParaRPr lang="ru-RU" sz="28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27445"/>
            <a:ext cx="4157509" cy="3664674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90" y="2859782"/>
            <a:ext cx="5267325" cy="1552575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3035933"/>
            <a:ext cx="3528386" cy="600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3723878"/>
            <a:ext cx="511256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508104" y="1059582"/>
            <a:ext cx="31683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 «Анкетирование» доступен на этапе  выявления  актуальных программ повышения квалификации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47358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493563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n-ea"/>
                <a:cs typeface="+mn-cs"/>
              </a:rPr>
              <a:t>Интерфейс  педагога. Повышение квалификации</a:t>
            </a:r>
            <a:endParaRPr lang="ru-RU" sz="28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9233" y="2355726"/>
            <a:ext cx="34986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Подача заявлений доступна  </a:t>
            </a: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распределения УН. </a:t>
            </a:r>
          </a:p>
          <a:p>
            <a:endParaRPr lang="ru-RU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ЛК педагог може</a:t>
            </a: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 –</a:t>
            </a:r>
          </a:p>
          <a:p>
            <a:pPr indent="144000">
              <a:buFont typeface="Arial" pitchFamily="34" charset="0"/>
              <a:buChar char="•"/>
            </a:pP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подать заявление</a:t>
            </a:r>
          </a:p>
          <a:p>
            <a:pPr indent="144000">
              <a:buFont typeface="Arial" pitchFamily="34" charset="0"/>
              <a:buChar char="•"/>
            </a:pP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записаться в группу</a:t>
            </a:r>
          </a:p>
          <a:p>
            <a:pPr indent="144000">
              <a:buFont typeface="Arial" pitchFamily="34" charset="0"/>
              <a:buChar char="•"/>
            </a:pP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отказаться от заявления с указанием причины</a:t>
            </a:r>
          </a:p>
          <a:p>
            <a:pPr indent="14400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просмотреть </a:t>
            </a: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заявление</a:t>
            </a:r>
          </a:p>
          <a:p>
            <a:pPr marL="342900" indent="144000">
              <a:buFont typeface="Arial" pitchFamily="34" charset="0"/>
              <a:buChar char="•"/>
            </a:pPr>
            <a:endParaRPr lang="ru-RU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70802"/>
            <a:ext cx="5288847" cy="1384924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67694"/>
            <a:ext cx="3082348" cy="2620434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214188" y="913532"/>
            <a:ext cx="29298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итогам  обучения  в </a:t>
            </a: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ЛК 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формируется история о </a:t>
            </a:r>
            <a:endParaRPr lang="ru-RU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повышении квалификации      - период обучения</a:t>
            </a:r>
          </a:p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тип и номер документа</a:t>
            </a:r>
          </a:p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заявление с указанием темы курсов</a:t>
            </a:r>
            <a:endParaRPr lang="ru-RU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8149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n-ea"/>
                <a:cs typeface="+mn-cs"/>
              </a:rPr>
              <a:t>Интерфейс </a:t>
            </a:r>
            <a:r>
              <a:rPr lang="ru-RU" sz="2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n-ea"/>
                <a:cs typeface="+mn-cs"/>
              </a:rPr>
              <a:t>руководителя ОО (начальника отдела образования МР). </a:t>
            </a:r>
            <a:endParaRPr lang="ru-RU" sz="28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55192"/>
            <a:ext cx="4355976" cy="1576287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91830" y="2198936"/>
            <a:ext cx="5336976" cy="1706960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3291830"/>
            <a:ext cx="5256576" cy="1474361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364088" y="1275606"/>
            <a:ext cx="33671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Назначение </a:t>
            </a: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оператора ОО (МР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Мониторинг </a:t>
            </a: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прохождения </a:t>
            </a:r>
          </a:p>
          <a:p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повышения квалификации</a:t>
            </a:r>
          </a:p>
        </p:txBody>
      </p:sp>
    </p:spTree>
    <p:extLst>
      <p:ext uri="{BB962C8B-B14F-4D97-AF65-F5344CB8AC3E}">
        <p14:creationId xmlns:p14="http://schemas.microsoft.com/office/powerpoint/2010/main" xmlns="" val="986492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77899" y="51470"/>
            <a:ext cx="8229600" cy="857250"/>
          </a:xfrm>
        </p:spPr>
        <p:txBody>
          <a:bodyPr>
            <a:noAutofit/>
          </a:bodyPr>
          <a:lstStyle/>
          <a:p>
            <a:r>
              <a:rPr lang="ru-RU" sz="28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n-ea"/>
                <a:cs typeface="+mn-cs"/>
              </a:rPr>
              <a:t>Интерфейс </a:t>
            </a:r>
            <a:r>
              <a:rPr lang="ru-RU" sz="2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n-ea"/>
                <a:cs typeface="+mn-cs"/>
              </a:rPr>
              <a:t>оператора ОО (МР) </a:t>
            </a:r>
            <a:br>
              <a:rPr lang="ru-RU" sz="2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n-ea"/>
                <a:cs typeface="+mn-cs"/>
              </a:rPr>
            </a:br>
            <a:r>
              <a:rPr lang="ru-RU" sz="2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n-ea"/>
                <a:cs typeface="+mn-cs"/>
              </a:rPr>
              <a:t>Кандидаты</a:t>
            </a:r>
            <a:endParaRPr lang="ru-RU" sz="28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895336"/>
            <a:ext cx="6975792" cy="2432734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547664" y="3328070"/>
            <a:ext cx="62557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подтверждение списков кандидатов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мониторинг присвоения УН и статуса «Отказ»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отображение текущих статусов заявлений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отображение причин статуса «Отказ»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возможность просмотра заявлений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подтверждение прохождения ПК</a:t>
            </a:r>
            <a:endParaRPr lang="ru-RU" b="1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3393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-108520" y="195486"/>
            <a:ext cx="9145016" cy="936104"/>
          </a:xfrm>
        </p:spPr>
        <p:txBody>
          <a:bodyPr>
            <a:noAutofit/>
          </a:bodyPr>
          <a:lstStyle/>
          <a:p>
            <a:r>
              <a:rPr lang="ru-RU" sz="28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n-ea"/>
                <a:cs typeface="+mn-cs"/>
              </a:rPr>
              <a:t>Интерфейс </a:t>
            </a:r>
            <a:r>
              <a:rPr lang="ru-RU" sz="2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n-ea"/>
                <a:cs typeface="+mn-cs"/>
              </a:rPr>
              <a:t>оператора  ОО (МР)</a:t>
            </a:r>
            <a:br>
              <a:rPr lang="ru-RU" sz="2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n-ea"/>
                <a:cs typeface="+mn-cs"/>
              </a:rPr>
            </a:br>
            <a:r>
              <a:rPr lang="ru-RU" sz="2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Garamond" pitchFamily="18" charset="0"/>
                <a:ea typeface="+mn-ea"/>
                <a:cs typeface="+mn-cs"/>
              </a:rPr>
              <a:t>Уникальные номера</a:t>
            </a:r>
            <a:endParaRPr lang="ru-RU" sz="28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203598"/>
            <a:ext cx="7204325" cy="2718257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752051" y="4155926"/>
            <a:ext cx="7063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Перераспредение</a:t>
            </a:r>
            <a:r>
              <a:rPr lang="ru-RU" sz="20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000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УН </a:t>
            </a:r>
            <a:r>
              <a:rPr lang="ru-RU" sz="20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– </a:t>
            </a:r>
          </a:p>
          <a:p>
            <a:r>
              <a:rPr lang="ru-RU" sz="20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при </a:t>
            </a:r>
            <a:r>
              <a:rPr lang="ru-RU" sz="2000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наличии свободных </a:t>
            </a:r>
            <a:r>
              <a:rPr lang="ru-RU" sz="20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присвоение </a:t>
            </a:r>
            <a:r>
              <a:rPr lang="ru-RU" sz="2000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УН </a:t>
            </a:r>
            <a:r>
              <a:rPr lang="ru-RU" sz="20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другим педагогам</a:t>
            </a:r>
            <a:endParaRPr lang="ru-RU" sz="2000" b="1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3614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2440</TotalTime>
  <Words>768</Words>
  <Application>Microsoft Office PowerPoint</Application>
  <PresentationFormat>Экран (16:9)</PresentationFormat>
  <Paragraphs>143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Этапы реализации персонифицированной модели ПК</vt:lpstr>
      <vt:lpstr>Слайд 4</vt:lpstr>
      <vt:lpstr>Интерфейс педагога. Анкетирование</vt:lpstr>
      <vt:lpstr>Интерфейс  педагога. Повышение квалификации</vt:lpstr>
      <vt:lpstr>Интерфейс руководителя ОО (начальника отдела образования МР). </vt:lpstr>
      <vt:lpstr>Интерфейс оператора ОО (МР)  Кандидаты</vt:lpstr>
      <vt:lpstr>Интерфейс оператора  ОО (МР) Уникальные номера</vt:lpstr>
      <vt:lpstr>Интерфейс оператора МОиН РТ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Afanaseva</dc:creator>
  <cp:lastModifiedBy>Comp</cp:lastModifiedBy>
  <cp:revision>273</cp:revision>
  <cp:lastPrinted>2014-11-12T14:59:56Z</cp:lastPrinted>
  <dcterms:created xsi:type="dcterms:W3CDTF">2014-03-04T07:12:45Z</dcterms:created>
  <dcterms:modified xsi:type="dcterms:W3CDTF">2016-05-30T12:10:06Z</dcterms:modified>
</cp:coreProperties>
</file>